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2" r:id="rId4"/>
    <p:sldMasterId id="2147483759" r:id="rId5"/>
    <p:sldMasterId id="2147483769" r:id="rId6"/>
    <p:sldMasterId id="2147483779" r:id="rId7"/>
    <p:sldMasterId id="2147483789" r:id="rId8"/>
    <p:sldMasterId id="2147483799" r:id="rId9"/>
    <p:sldMasterId id="2147483827" r:id="rId10"/>
    <p:sldMasterId id="2147483850" r:id="rId11"/>
  </p:sldMasterIdLst>
  <p:notesMasterIdLst>
    <p:notesMasterId r:id="rId52"/>
  </p:notesMasterIdLst>
  <p:sldIdLst>
    <p:sldId id="256" r:id="rId12"/>
    <p:sldId id="258" r:id="rId13"/>
    <p:sldId id="265" r:id="rId14"/>
    <p:sldId id="886" r:id="rId15"/>
    <p:sldId id="887" r:id="rId16"/>
    <p:sldId id="888" r:id="rId17"/>
    <p:sldId id="889" r:id="rId18"/>
    <p:sldId id="900" r:id="rId19"/>
    <p:sldId id="902" r:id="rId20"/>
    <p:sldId id="903" r:id="rId21"/>
    <p:sldId id="368" r:id="rId22"/>
    <p:sldId id="358" r:id="rId23"/>
    <p:sldId id="805" r:id="rId24"/>
    <p:sldId id="264" r:id="rId25"/>
    <p:sldId id="901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7" r:id="rId34"/>
    <p:sldId id="510" r:id="rId35"/>
    <p:sldId id="288" r:id="rId36"/>
    <p:sldId id="289" r:id="rId37"/>
    <p:sldId id="290" r:id="rId38"/>
    <p:sldId id="291" r:id="rId39"/>
    <p:sldId id="292" r:id="rId40"/>
    <p:sldId id="294" r:id="rId41"/>
    <p:sldId id="295" r:id="rId42"/>
    <p:sldId id="1059" r:id="rId43"/>
    <p:sldId id="1029" r:id="rId44"/>
    <p:sldId id="1054" r:id="rId45"/>
    <p:sldId id="1058" r:id="rId46"/>
    <p:sldId id="1055" r:id="rId47"/>
    <p:sldId id="1056" r:id="rId48"/>
    <p:sldId id="1057" r:id="rId49"/>
    <p:sldId id="899" r:id="rId50"/>
    <p:sldId id="706" r:id="rId51"/>
  </p:sldIdLst>
  <p:sldSz cx="12192000" cy="6858000"/>
  <p:notesSz cx="7010400" cy="9296400"/>
  <p:embeddedFontLst>
    <p:embeddedFont>
      <p:font typeface="Cambria" panose="02040503050406030204" pitchFamily="18" charset="0"/>
      <p:regular r:id="rId53"/>
      <p:bold r:id="rId54"/>
      <p:italic r:id="rId55"/>
      <p:boldItalic r:id="rId56"/>
    </p:embeddedFont>
    <p:embeddedFont>
      <p:font typeface="Helvetica" panose="020B0604020202020204" pitchFamily="34" charset="0"/>
      <p:regular r:id="rId57"/>
      <p:bold r:id="rId58"/>
      <p:italic r:id="rId59"/>
      <p:boldItalic r:id="rId60"/>
    </p:embeddedFont>
    <p:embeddedFont>
      <p:font typeface="Rockwell" panose="02060603020205020403" pitchFamily="18" charset="0"/>
      <p:regular r:id="rId61"/>
      <p:bold r:id="rId62"/>
      <p:italic r:id="rId63"/>
      <p:boldItalic r:id="rId64"/>
    </p:embeddedFont>
    <p:embeddedFont>
      <p:font typeface="Wingdings 2" panose="05020102010507070707" pitchFamily="18" charset="2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037C"/>
    <a:srgbClr val="CF55A1"/>
    <a:srgbClr val="EACC1B"/>
    <a:srgbClr val="929292"/>
    <a:srgbClr val="FCAF17"/>
    <a:srgbClr val="CE9D00"/>
    <a:srgbClr val="00C2E2"/>
    <a:srgbClr val="7C98AE"/>
    <a:srgbClr val="FF8C3F"/>
    <a:srgbClr val="398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1E51A1-BCDD-4335-B389-5D97514B9D30}" v="75" dt="2025-11-19T02:48:46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89" autoAdjust="0"/>
    <p:restoredTop sz="94288" autoAdjust="0"/>
  </p:normalViewPr>
  <p:slideViewPr>
    <p:cSldViewPr>
      <p:cViewPr varScale="1">
        <p:scale>
          <a:sx n="59" d="100"/>
          <a:sy n="59" d="100"/>
        </p:scale>
        <p:origin x="1168" y="52"/>
      </p:cViewPr>
      <p:guideLst>
        <p:guide orient="horz" pos="1979"/>
        <p:guide pos="3840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2664" y="-96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font" Target="fonts/font11.fntdata"/><Relationship Id="rId68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9.fntdata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font" Target="fonts/font7.fntdata"/><Relationship Id="rId67" Type="http://schemas.openxmlformats.org/officeDocument/2006/relationships/viewProps" Target="viewProp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font" Target="fonts/font5.fntdata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200"/>
            </a:lvl1pPr>
          </a:lstStyle>
          <a:p>
            <a:fld id="{0A013A6D-A27B-464A-8085-12C2023C33AE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8500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200"/>
            </a:lvl1pPr>
          </a:lstStyle>
          <a:p>
            <a:fld id="{99B22804-678A-4588-8318-46D4BE492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1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30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3">
            <a:extLst>
              <a:ext uri="{FF2B5EF4-FFF2-40B4-BE49-F238E27FC236}">
                <a16:creationId xmlns:a16="http://schemas.microsoft.com/office/drawing/2014/main" id="{FB8B3487-62F1-4C41-9D0E-F11FED7F6661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7066" indent="-291179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4717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604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6491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62377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28264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94151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038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11-</a:t>
            </a:r>
            <a:fld id="{17999A37-8ECF-4562-BC93-0880B0F1FDD0}" type="slidenum"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11</a:t>
            </a:fld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034" name="Rectangle 7">
            <a:extLst>
              <a:ext uri="{FF2B5EF4-FFF2-40B4-BE49-F238E27FC236}">
                <a16:creationId xmlns:a16="http://schemas.microsoft.com/office/drawing/2014/main" id="{759C8760-BCE7-4AD0-AA3F-97C4B236E4E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7066" indent="-291179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4717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604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6491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62377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28264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94151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038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122141-31AB-4320-8CDD-1D41B1F5F9A9}" type="slidenum"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11</a:t>
            </a:fld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B85F1582-92EE-4377-AB73-52CC426D6E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9DA694B4-12DE-485C-91B8-625E30D1F4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34720" y="4415790"/>
            <a:ext cx="5140960" cy="41833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altLang="en-US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3">
            <a:extLst>
              <a:ext uri="{FF2B5EF4-FFF2-40B4-BE49-F238E27FC236}">
                <a16:creationId xmlns:a16="http://schemas.microsoft.com/office/drawing/2014/main" id="{B304080F-6DEA-4C85-8CA5-7CDC1F5AE710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7066" indent="-291179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4717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604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6491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62377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28264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94151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038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11-</a:t>
            </a:r>
            <a:fld id="{97A98E27-DB05-4CFD-BC28-A495BE93331E}" type="slidenum"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12</a:t>
            </a:fld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30" name="Rectangle 7">
            <a:extLst>
              <a:ext uri="{FF2B5EF4-FFF2-40B4-BE49-F238E27FC236}">
                <a16:creationId xmlns:a16="http://schemas.microsoft.com/office/drawing/2014/main" id="{88592911-88C9-4CCB-A26D-0539129B612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7066" indent="-291179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4717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604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6491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62377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28264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94151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038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3E12470-9AE6-4781-91D0-4E11C9BCCF8C}" type="slidenum"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12</a:t>
            </a:fld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2EBCD57C-D485-4D59-AF45-C03855DFB6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B80E30C1-B7CC-4E7F-8C99-4E10350859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34720" y="4415790"/>
            <a:ext cx="5140960" cy="41833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40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58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91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05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05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952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038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45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23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512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88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03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34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10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47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49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59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21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5B297-622A-1FEB-E87F-B42393B8B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41B655-B923-B217-2440-2788AB1E6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169A7-B161-F8F2-6273-4D253E68C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F1042-2604-7284-6309-6B370F6D2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15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A67EB-78E6-C691-59DD-318B93214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41C461-2F9B-D622-88CE-1675FC33BC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B843A-2792-12A5-3D5D-EA88D4912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FFFB1-8A8E-7D76-6846-0B74EA1BC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82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Blank - Log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A7E160-31FD-C540-B0FF-DC1FB76864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060" y="506439"/>
            <a:ext cx="1440161" cy="22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7AEEBF4-03BE-4B77-AA3B-AE788312C822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60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13D517-41DE-5D40-A368-5FB76062B4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E296BD-76C5-43A6-8727-64A5EFD158B9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ED03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71D495-C219-A746-8610-2F0C983835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409" y="5651500"/>
            <a:ext cx="2842199" cy="75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2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C621-C44E-4BFB-A536-12AAA99296AD}" type="datetime1">
              <a:rPr lang="en-US" smtClean="0"/>
              <a:t>11/25/2025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This is the slide footer, which can be edited under Header &amp; Footer, along with slide numbers and 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92" y="4542655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22859" y="210769"/>
            <a:ext cx="11346281" cy="468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3A55-A009-4F26-9FBF-E36F37C140AE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82504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92929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1482A-A33D-4A96-A71A-15BDF62FBF4B}" type="datetime1">
              <a:rPr lang="en-US" smtClean="0"/>
              <a:t>11/25/2025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919446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1"/>
            <a:ext cx="10972800" cy="792163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1C3163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8897B8F-20B3-4372-AA8B-D0B6B59067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eaLnBrk="1" hangingPunct="1"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CA"/>
              <a:t>This is the slide footer, which can be edited under Header &amp; Footer, along with slide numbers and date</a:t>
            </a:r>
            <a:endParaRPr lang="en-CA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139C506-08A0-F8FB-F6C5-DF40708D8B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18900" y="6515100"/>
            <a:ext cx="618067" cy="2730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fld id="{C5457A48-0AC0-4B4E-B9EC-6A3F3AD0BA9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319555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84F83F4-D6EA-4C8C-B032-9FD00F0C8B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73933" y="6477000"/>
            <a:ext cx="618067" cy="2730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fld id="{543952B3-C2A1-4189-8D90-FF32252BFA6B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4D9F7ED-27A3-413F-B331-9193474CB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 eaLnBrk="1" hangingPunct="1"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CA"/>
              <a:t>This is the slide footer, which can be edited under Header &amp; Footer, along with slide numbers and date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5719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1"/>
            <a:ext cx="10972800" cy="792163"/>
          </a:xfrm>
          <a:prstGeom prst="rect">
            <a:avLst/>
          </a:prstGeom>
        </p:spPr>
        <p:txBody>
          <a:bodyPr/>
          <a:lstStyle>
            <a:lvl1pPr algn="ctr">
              <a:defRPr sz="4400" b="1">
                <a:solidFill>
                  <a:srgbClr val="1C3163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0"/>
            <a:ext cx="5384800" cy="5334000"/>
          </a:xfrm>
          <a:prstGeom prst="rect">
            <a:avLst/>
          </a:prstGeom>
        </p:spPr>
        <p:txBody>
          <a:bodyPr/>
          <a:lstStyle>
            <a:lvl1pPr marL="292100" indent="-292100">
              <a:buClr>
                <a:srgbClr val="1C3163"/>
              </a:buClr>
              <a:buFont typeface="Arial" charset="0"/>
              <a:buChar char="•"/>
              <a:defRPr/>
            </a:lvl1pPr>
            <a:lvl2pPr marL="868363" indent="-457200">
              <a:buClr>
                <a:srgbClr val="1C3163"/>
              </a:buClr>
              <a:buFont typeface="Arial" charset="0"/>
              <a:buChar char="•"/>
              <a:defRPr/>
            </a:lvl2pPr>
            <a:lvl3pPr marL="822325" indent="-190500">
              <a:buClr>
                <a:srgbClr val="1C3163"/>
              </a:buClr>
              <a:buFont typeface="Arial" charset="0"/>
              <a:buChar char="•"/>
              <a:defRPr/>
            </a:lvl3pPr>
            <a:lvl4pPr marL="1004888" indent="-182563">
              <a:buClr>
                <a:srgbClr val="1C3163"/>
              </a:buClr>
              <a:buFont typeface="Arial" charset="0"/>
              <a:buChar char="•"/>
              <a:defRPr/>
            </a:lvl4pPr>
            <a:lvl5pPr marL="1187450" indent="-182563">
              <a:buClr>
                <a:srgbClr val="1C3163"/>
              </a:buClr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143000"/>
            <a:ext cx="5384800" cy="5334000"/>
          </a:xfrm>
          <a:prstGeom prst="rect">
            <a:avLst/>
          </a:prstGeom>
        </p:spPr>
        <p:txBody>
          <a:bodyPr/>
          <a:lstStyle>
            <a:lvl1pPr marL="292100" indent="-292100">
              <a:buClr>
                <a:srgbClr val="1C3163"/>
              </a:buClr>
              <a:buFont typeface="Arial" charset="0"/>
              <a:buChar char="•"/>
              <a:defRPr/>
            </a:lvl1pPr>
          </a:lstStyle>
          <a:p>
            <a:pPr lvl="0"/>
            <a:endParaRPr lang="en-CA" noProof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F6514CE-F24F-435D-B37F-72DA701E8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8900" y="6515100"/>
            <a:ext cx="618067" cy="2730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fld id="{4BCC9B32-C82B-4E57-A077-03AA9EEE1E9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1263959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92929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4208626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nk Top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C0562C7-A6C2-594B-86B1-EC3B8C2D7C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198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F1DB92-AF8E-4D9C-8E09-EE5D4A26D9E9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61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Title Bar -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0ED6BF8-7C6F-6F4F-967B-BD627575E3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D9016B7-2382-47F7-A3B6-FBEE0097C63D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2085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1AAA8D8-2961-4E84-B50F-362BD62F715A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EC20C1-EED5-9F44-9014-775D277A0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060" y="506439"/>
            <a:ext cx="1440161" cy="2284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5174B0-7AB5-F542-A5F8-596151682DE7}"/>
              </a:ext>
            </a:extLst>
          </p:cNvPr>
          <p:cNvSpPr/>
          <p:nvPr userDrawn="1"/>
        </p:nvSpPr>
        <p:spPr>
          <a:xfrm>
            <a:off x="10293069" y="6381328"/>
            <a:ext cx="1616364" cy="36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99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Title Bar - 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D29DE60-3DCA-4247-9B9A-9CF7F29EA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BB3BE02-C657-4D09-8FB9-773B3E938078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0D783E-D406-104A-8E62-287FB56CA2E9}"/>
              </a:ext>
            </a:extLst>
          </p:cNvPr>
          <p:cNvSpPr/>
          <p:nvPr userDrawn="1"/>
        </p:nvSpPr>
        <p:spPr>
          <a:xfrm>
            <a:off x="10293069" y="6381328"/>
            <a:ext cx="1616364" cy="36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02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Title Bar -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4C2A4E9-DC49-466A-A3A2-76027F19993D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99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60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62ED89-E857-F342-8101-D01552358E88}"/>
              </a:ext>
            </a:extLst>
          </p:cNvPr>
          <p:cNvSpPr/>
          <p:nvPr userDrawn="1"/>
        </p:nvSpPr>
        <p:spPr>
          <a:xfrm>
            <a:off x="10200456" y="6381328"/>
            <a:ext cx="1656184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903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Blank - 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C2E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ACE12E5-C6CE-44DF-878D-DC68AB06A71B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320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Top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8F64FCD-3178-4FF6-BBDD-7B13D3E3D262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1" y="620688"/>
            <a:ext cx="11617291" cy="59046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5360" y="5961784"/>
            <a:ext cx="11713301" cy="563563"/>
          </a:xfrm>
        </p:spPr>
        <p:txBody>
          <a:bodyPr anchor="b">
            <a:normAutofit/>
          </a:bodyPr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8771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61E413C-54E0-0E47-9173-86A258A0A7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7EDCA4B-7B1A-4C79-A904-C3B45F291477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361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C9C2BC-0E48-6041-8B55-69563B3D2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97EC25-2E97-4455-B934-5108AABF0425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76" y="4581128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363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yan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79D93F3-E9DF-6A47-A3B6-27C4DC28D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rgbClr val="00C2E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321E971-A94E-4CA0-B7FC-69CD74C6798F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00C2E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8688288" y="5733256"/>
            <a:ext cx="2880320" cy="684665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D61C1D-0A55-2249-AE5E-EBFB47DADBC4}"/>
              </a:ext>
            </a:extLst>
          </p:cNvPr>
          <p:cNvSpPr/>
          <p:nvPr userDrawn="1"/>
        </p:nvSpPr>
        <p:spPr>
          <a:xfrm>
            <a:off x="10200456" y="6417921"/>
            <a:ext cx="1872208" cy="440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642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Title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315FBE-0FCD-7A43-A51F-8D7A70A8E2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A8A0090-6EBC-4F87-8248-400E42066359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730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Blank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solidFill>
                  <a:srgbClr val="0AAD8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EC666EA-BAFB-4EB7-9AC8-30D20A660EAC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684829-7E9C-F64F-9C1B-54FA176E0A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060" y="506439"/>
            <a:ext cx="1440161" cy="2284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DFE46C-76B7-0F41-A5F3-963324091D7F}"/>
              </a:ext>
            </a:extLst>
          </p:cNvPr>
          <p:cNvSpPr/>
          <p:nvPr userDrawn="1"/>
        </p:nvSpPr>
        <p:spPr>
          <a:xfrm>
            <a:off x="10293069" y="6381328"/>
            <a:ext cx="1616364" cy="36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600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itle Bar - 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D32BE11-4D8F-1740-BE19-BE288FB716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636E23B-E2A7-4FAA-A530-6ADEDF4DF4B6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8248FB-0E2E-BA44-BA49-725257B11DF0}"/>
              </a:ext>
            </a:extLst>
          </p:cNvPr>
          <p:cNvSpPr/>
          <p:nvPr userDrawn="1"/>
        </p:nvSpPr>
        <p:spPr>
          <a:xfrm>
            <a:off x="10293069" y="6381328"/>
            <a:ext cx="1616364" cy="36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45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itle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A70C183-619B-4518-8941-7B7379D9A9B4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4610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6421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62ED89-E857-F342-8101-D01552358E88}"/>
              </a:ext>
            </a:extLst>
          </p:cNvPr>
          <p:cNvSpPr/>
          <p:nvPr userDrawn="1"/>
        </p:nvSpPr>
        <p:spPr>
          <a:xfrm>
            <a:off x="10200456" y="6381328"/>
            <a:ext cx="1656184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977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itle No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AAD8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2CCD308-8DD6-4A7B-B24B-8CD4982A1913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1213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op Bar - 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DD7CC76-021F-4C38-A57E-534D1D24601E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1" y="620688"/>
            <a:ext cx="11617291" cy="59046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5961487"/>
            <a:ext cx="9601067" cy="563563"/>
          </a:xfrm>
        </p:spPr>
        <p:txBody>
          <a:bodyPr>
            <a:normAutofit/>
          </a:bodyPr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1544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2B606A2-C5BE-8347-AC2D-E16F02D330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6245A2-774F-44DA-A165-584E17F8208E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530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74C05C-EDD5-DE4E-A665-68D9CD302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1F46430-40F3-4D43-82ED-AD5EFB83EBD0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76" y="4581128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463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itle Basic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EB1F70B-7F65-7D47-95E6-F3E523AD0D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rgbClr val="0AAD8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8C499E-3F2A-4E46-BBB3-35A768AAB080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0AAD8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B4413-1374-5B4E-B988-72DF93ECD468}"/>
              </a:ext>
            </a:extLst>
          </p:cNvPr>
          <p:cNvSpPr/>
          <p:nvPr userDrawn="1"/>
        </p:nvSpPr>
        <p:spPr>
          <a:xfrm>
            <a:off x="8688288" y="5733256"/>
            <a:ext cx="2880320" cy="684665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20C128-7ABB-1B44-A68F-ECCC4C7A0E18}"/>
              </a:ext>
            </a:extLst>
          </p:cNvPr>
          <p:cNvSpPr/>
          <p:nvPr userDrawn="1"/>
        </p:nvSpPr>
        <p:spPr>
          <a:xfrm>
            <a:off x="10200456" y="6417921"/>
            <a:ext cx="1872208" cy="440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07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0940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lank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0138FBB-5BD4-4722-A17C-437BF580275A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863" y="476672"/>
            <a:ext cx="1510777" cy="240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7ADDDE-045B-E44F-BDEA-08AE7E6AC4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069" y="318420"/>
            <a:ext cx="1616364" cy="41768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9C1ECB-7705-6B42-B534-5DF04A5F771B}"/>
              </a:ext>
            </a:extLst>
          </p:cNvPr>
          <p:cNvSpPr/>
          <p:nvPr userDrawn="1"/>
        </p:nvSpPr>
        <p:spPr>
          <a:xfrm>
            <a:off x="10345863" y="347241"/>
            <a:ext cx="1616364" cy="36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776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7BED012-6F7F-44AC-9C82-1847525FE269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90012-C036-0F41-B75F-09A3674CE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D9EC9B9-43AC-CB49-8487-347669B75B16}"/>
              </a:ext>
            </a:extLst>
          </p:cNvPr>
          <p:cNvSpPr/>
          <p:nvPr userDrawn="1"/>
        </p:nvSpPr>
        <p:spPr>
          <a:xfrm>
            <a:off x="10293069" y="6381328"/>
            <a:ext cx="1616364" cy="36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668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Bar - Logo Bottom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066CAF4-F326-454D-9A06-BF8BB58B461A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572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733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62ED89-E857-F342-8101-D01552358E88}"/>
              </a:ext>
            </a:extLst>
          </p:cNvPr>
          <p:cNvSpPr/>
          <p:nvPr userDrawn="1"/>
        </p:nvSpPr>
        <p:spPr>
          <a:xfrm>
            <a:off x="10200456" y="6381328"/>
            <a:ext cx="1656184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225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No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3E4BF21-C854-4A9B-BA79-7AB51F95F4E1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2059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op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C45499-AB7D-44C5-9F03-579150D05CB2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1" y="620688"/>
            <a:ext cx="11617291" cy="59046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5360" y="5961784"/>
            <a:ext cx="11713301" cy="563563"/>
          </a:xfrm>
        </p:spPr>
        <p:txBody>
          <a:bodyPr anchor="b">
            <a:normAutofit/>
          </a:bodyPr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750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50FE744-3BC4-0C41-A71D-DB17FDE4A6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8DB3AE-841D-40D1-A2B2-DF7B008505A3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530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EF07A5D-A511-024A-BFBF-792F92A4D9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DC5FF5-43DA-455E-85B8-FF3B62B9FFC7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76" y="4581128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689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Blank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40A3BE-0884-9A40-9729-B4511D3904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rgbClr val="3989C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43825B0-5636-4DB1-B734-3A5486920C59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3989C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8688288" y="5733256"/>
            <a:ext cx="2880320" cy="684665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A79E1E-4059-6D4C-B2DA-D243E675219E}"/>
              </a:ext>
            </a:extLst>
          </p:cNvPr>
          <p:cNvSpPr/>
          <p:nvPr userDrawn="1"/>
        </p:nvSpPr>
        <p:spPr>
          <a:xfrm>
            <a:off x="10200456" y="6417921"/>
            <a:ext cx="1728192" cy="323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61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43713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Blank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3CC5F66-19FD-4CF8-80FB-9230D2AE9756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2892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itle Bar - 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658DA49-143C-4D62-8C6A-0E96CC0F56F5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CC098A-9E4A-0E46-9529-FEABB0D27F62}"/>
              </a:ext>
            </a:extLst>
          </p:cNvPr>
          <p:cNvSpPr/>
          <p:nvPr userDrawn="1"/>
        </p:nvSpPr>
        <p:spPr>
          <a:xfrm>
            <a:off x="10293069" y="6453336"/>
            <a:ext cx="1616364" cy="28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8CCDB9-4EA1-EB48-A095-88664431E2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141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itle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36BE75-5EA8-4E02-9D08-E57A14538D11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951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682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62ED89-E857-F342-8101-D01552358E88}"/>
              </a:ext>
            </a:extLst>
          </p:cNvPr>
          <p:cNvSpPr/>
          <p:nvPr userDrawn="1"/>
        </p:nvSpPr>
        <p:spPr>
          <a:xfrm>
            <a:off x="10200456" y="6381328"/>
            <a:ext cx="1656184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211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itle No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BF7A8C2-9194-4EA8-8750-CE12B7211327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613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op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8ED709-C0EE-49B6-BC3C-4D26FF1029BA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1" y="620688"/>
            <a:ext cx="11617291" cy="59046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5961487"/>
            <a:ext cx="9601067" cy="563563"/>
          </a:xfrm>
        </p:spPr>
        <p:txBody>
          <a:bodyPr>
            <a:normAutofit/>
          </a:bodyPr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2919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0D5F9C7-9FF4-F941-8C81-F3197D2D03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7E4A45-E8B9-4B61-A862-3B2EF20C942C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424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3160C0-A6C3-6145-BC13-2FF2038ECF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17DB78-2557-4548-94B1-FE19DBD2C412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76" y="4581128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355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itle Blank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528109-03A2-E64F-967C-36BC1EFB1F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rgbClr val="FCAF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2974E-6AB6-4F47-8440-0AB9132A2369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FCAF1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E75FC-B753-5945-B1F8-09D61C52AB2C}"/>
              </a:ext>
            </a:extLst>
          </p:cNvPr>
          <p:cNvSpPr/>
          <p:nvPr userDrawn="1"/>
        </p:nvSpPr>
        <p:spPr>
          <a:xfrm>
            <a:off x="8688288" y="5733256"/>
            <a:ext cx="2880320" cy="684665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F8600E-CCBB-3648-941C-B98583C319F9}"/>
              </a:ext>
            </a:extLst>
          </p:cNvPr>
          <p:cNvSpPr/>
          <p:nvPr userDrawn="1"/>
        </p:nvSpPr>
        <p:spPr>
          <a:xfrm>
            <a:off x="10200456" y="6417921"/>
            <a:ext cx="1728192" cy="323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88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Basic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9783AF-9CA9-F643-9710-CDABBD628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solidFill>
                  <a:srgbClr val="ED03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279A2D-4CF4-4E0B-9509-7B014021AEA0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9800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lank with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19AB114-79A6-4D10-9DF8-24800C9CF6EB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09170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lank -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5152F82-B378-43F5-ADF1-8F2F5F50760B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545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 Bar -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D7048A5-8943-4871-9D53-1C87267B585B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A9C6CD-C211-CD45-AF14-B91B0C3675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5C0DB1-217D-D84F-BCFF-D85D9250277D}"/>
              </a:ext>
            </a:extLst>
          </p:cNvPr>
          <p:cNvSpPr/>
          <p:nvPr userDrawn="1"/>
        </p:nvSpPr>
        <p:spPr>
          <a:xfrm>
            <a:off x="10293069" y="6453336"/>
            <a:ext cx="1616364" cy="28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365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5279E4B-8934-4748-BEA4-21448DBDF2C7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AFE199-E756-F240-9DD5-700C15C111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1424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8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62ED89-E857-F342-8101-D01552358E88}"/>
              </a:ext>
            </a:extLst>
          </p:cNvPr>
          <p:cNvSpPr/>
          <p:nvPr userDrawn="1"/>
        </p:nvSpPr>
        <p:spPr>
          <a:xfrm>
            <a:off x="10200456" y="6381328"/>
            <a:ext cx="1656184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905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ty Title No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99FFEBB-2072-4B47-AEF0-C63A7E170FF8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816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op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D73231F-D6CC-4735-AE9D-3A6382137244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1" y="620688"/>
            <a:ext cx="11617291" cy="59046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5961487"/>
            <a:ext cx="9601067" cy="563563"/>
          </a:xfrm>
        </p:spPr>
        <p:txBody>
          <a:bodyPr>
            <a:normAutofit/>
          </a:bodyPr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595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D85D5B3-F476-1948-B9C5-A6FAFD8D81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FA9DD8-B81A-4BB8-86D2-BFBD495BB5AB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0576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A19CBFF-5DA8-C341-A194-572FB5991E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715A1C-814F-4CC5-92C9-C64FA9C03AE1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76" y="4581128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4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Top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C0562C7-A6C2-594B-86B1-EC3B8C2D7C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2DA3AE-D9A1-4207-952C-ACEC4D1A6D9D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1" y="620688"/>
            <a:ext cx="11617291" cy="59046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5961487"/>
            <a:ext cx="9601067" cy="563563"/>
          </a:xfrm>
        </p:spPr>
        <p:txBody>
          <a:bodyPr>
            <a:normAutofit/>
          </a:bodyPr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1812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ty Title Blank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rgbClr val="92929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784277-5729-4131-95E2-D1429AEF6ABE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8688288" y="5733256"/>
            <a:ext cx="2880320" cy="684665"/>
          </a:xfrm>
          <a:prstGeom prst="rect">
            <a:avLst/>
          </a:prstGeom>
          <a:blipFill dpi="0" rotWithShape="1">
            <a:blip r:embed="rId2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B46D33-AEE0-4B44-96C5-9DF44DA9F4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BFAEFA-7989-2D4E-B407-C70594E59033}"/>
              </a:ext>
            </a:extLst>
          </p:cNvPr>
          <p:cNvSpPr/>
          <p:nvPr userDrawn="1"/>
        </p:nvSpPr>
        <p:spPr>
          <a:xfrm>
            <a:off x="10293069" y="6453336"/>
            <a:ext cx="1616364" cy="28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2546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Blank -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2AFB94F-5260-4333-8D95-6E13D8EC6EF1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9EBD09-9E6C-EA45-8A15-D292326849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54153"/>
            <a:ext cx="1440161" cy="2284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B6B18B-AB28-AA4D-83BD-446B5D203650}"/>
              </a:ext>
            </a:extLst>
          </p:cNvPr>
          <p:cNvSpPr/>
          <p:nvPr userDrawn="1"/>
        </p:nvSpPr>
        <p:spPr>
          <a:xfrm>
            <a:off x="10293069" y="6453336"/>
            <a:ext cx="1616364" cy="28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011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itle Bar -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1C3C82-2233-471E-8F9E-0E3D892871C8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C5FD76-5D1E-DD46-92C4-84879FCD4A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2CD78-9605-124A-BD79-E9E50314E2B9}"/>
              </a:ext>
            </a:extLst>
          </p:cNvPr>
          <p:cNvSpPr/>
          <p:nvPr userDrawn="1"/>
        </p:nvSpPr>
        <p:spPr>
          <a:xfrm>
            <a:off x="10293069" y="6453336"/>
            <a:ext cx="1616364" cy="28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6719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itle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39216CD-0FA2-4DA1-A21D-4C8F437E2FDE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62799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276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7BBE12-5279-134C-8C5C-B521F5578401}"/>
              </a:ext>
            </a:extLst>
          </p:cNvPr>
          <p:cNvSpPr/>
          <p:nvPr userDrawn="1"/>
        </p:nvSpPr>
        <p:spPr>
          <a:xfrm>
            <a:off x="10272464" y="6309320"/>
            <a:ext cx="1584175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789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itle No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solidFill>
                  <a:srgbClr val="EACC1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E90D1A7-698F-4C19-A87A-AAA38A700ACF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654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op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8F12958-8935-4710-B275-B5C2D730CF94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1" y="620688"/>
            <a:ext cx="11617291" cy="59046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5961487"/>
            <a:ext cx="9601067" cy="563563"/>
          </a:xfrm>
        </p:spPr>
        <p:txBody>
          <a:bodyPr>
            <a:normAutofit/>
          </a:bodyPr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2015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6C06B09-27AD-48D1-B023-21F788D16790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A26479-5203-0C49-B7D7-8080A14B66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9676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9EC15F2-25B4-4150-B6B7-B78883A25900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76" y="4581128"/>
            <a:ext cx="2938408" cy="2178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1CA3E9-B6E4-8A4B-8871-5A4E67F333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40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Title - With Formal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C9A5F6A-5D03-4619-A968-87B59889BD5D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DD24ED-7FEE-BC40-8BEB-EFDEB1B510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3632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itle Blank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F311FE3-A2B9-4D4E-AA60-99FFA40E50DF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EACC1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71D495-C219-A746-8610-2F0C983835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409" y="5651500"/>
            <a:ext cx="2842199" cy="757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EAC545-525B-E24B-883C-56D60E4E60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48241C-3B0A-7749-B7A2-6AD8F3FB35F6}"/>
              </a:ext>
            </a:extLst>
          </p:cNvPr>
          <p:cNvSpPr/>
          <p:nvPr userDrawn="1"/>
        </p:nvSpPr>
        <p:spPr>
          <a:xfrm>
            <a:off x="10293069" y="6453336"/>
            <a:ext cx="1616364" cy="28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441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384FB34E-9178-4EC2-99CF-E3E3128712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21018" y="6515100"/>
            <a:ext cx="620183" cy="2730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fld id="{B60D20F0-BF52-4113-B6F7-D9E3CC94383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8593D8E-288B-487B-B309-83AAD984E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 eaLnBrk="1" hangingPunct="1"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CA"/>
              <a:t>This is the slide footer, which can be edited under Header &amp; Footer, along with slide numbers and date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2353688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80EE43B-107C-49A0-82AF-3A496D5B9D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21018" y="6515100"/>
            <a:ext cx="620183" cy="2730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fld id="{B37431BF-C2EE-4127-8B81-1CFF59825F26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B55D9BF-9E54-4129-A3B2-E70F7E10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 eaLnBrk="1" hangingPunct="1"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CA"/>
              <a:t>This is the slide footer, which can be edited under Header &amp; Footer, along with slide numbers and date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506675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473978F5-F2D5-4251-B0FB-279CA53B56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21018" y="6515100"/>
            <a:ext cx="620183" cy="2730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fld id="{8D32FECC-C98A-4825-8A57-9E0A5AB50500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1E34D24-5C52-4C2A-91AC-9CC8209BC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 eaLnBrk="1" hangingPunct="1"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CA"/>
              <a:t>This is the slide footer, which can be edited under Header &amp; Footer, along with slide numbers and date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978038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13178A2-F6DC-4EEA-ADC0-0B57644D03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8900" y="6515100"/>
            <a:ext cx="618067" cy="2730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fld id="{FB492FCF-1311-47A3-B43A-0118359FC3B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A99880-621D-4016-9168-FDA719CD9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 eaLnBrk="1" hangingPunct="1"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CA"/>
              <a:t>This is the slide footer, which can be edited under Header &amp; Footer, along with slide numbers and date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37392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62DBF3B-5625-4155-8B3F-583B46505B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73933" y="6477000"/>
            <a:ext cx="618067" cy="2730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fld id="{16C1878D-8072-49F5-AF49-A0727AD43DC3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F0B-D315-4E64-99D2-02B412F36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 eaLnBrk="1" hangingPunct="1"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CA"/>
              <a:t>This is the slide footer, which can be edited under Header &amp; Footer, along with slide numbers and date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211668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C51C89C-67C7-49C1-99A4-C455ECFF3D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8900" y="6515100"/>
            <a:ext cx="618067" cy="2730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fld id="{79F0C9D1-CDD2-4624-BA1D-6B785B25D801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03B4379-8522-4F96-88FB-682B37486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 eaLnBrk="1" hangingPunct="1"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CA"/>
              <a:t>This is the slide footer, which can be edited under Header &amp; Footer, along with slide numbers and date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30876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EB2E136-75BB-416A-929B-875AE14D4E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8900" y="6515100"/>
            <a:ext cx="618067" cy="2730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fld id="{C5457A48-0AC0-4B4E-B9EC-6A3F3AD0BA9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FB7BA89-6B6A-41C4-80A0-220D4DCFD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 eaLnBrk="1" hangingPunct="1"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CA"/>
              <a:t>This is the slide footer, which can be edited under Header &amp; Footer, along with slide numbers and date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303324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1"/>
            <a:ext cx="10972800" cy="792163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1C3163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8897B8F-20B3-4372-AA8B-D0B6B59067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eaLnBrk="1" hangingPunct="1"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CA"/>
              <a:t>This is the slide footer, which can be edited under Header &amp; Footer, along with slide numbers and date</a:t>
            </a:r>
            <a:endParaRPr lang="en-CA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139C506-08A0-F8FB-F6C5-DF40708D8B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18900" y="6515100"/>
            <a:ext cx="618067" cy="2730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fld id="{C5457A48-0AC0-4B4E-B9EC-6A3F3AD0BA9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06697248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1"/>
            <a:ext cx="10972800" cy="792163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1C3163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0"/>
            <a:ext cx="5384800" cy="5334000"/>
          </a:xfrm>
          <a:prstGeom prst="rect">
            <a:avLst/>
          </a:prstGeom>
        </p:spPr>
        <p:txBody>
          <a:bodyPr/>
          <a:lstStyle>
            <a:lvl1pPr marL="292100" indent="-292100">
              <a:buClr>
                <a:srgbClr val="223261"/>
              </a:buClr>
              <a:buFont typeface="Arial" panose="020B0604020202020204" pitchFamily="34" charset="0"/>
              <a:buChar char="•"/>
              <a:defRPr sz="2800"/>
            </a:lvl1pPr>
            <a:lvl2pPr marL="754063" indent="-342900">
              <a:buClr>
                <a:srgbClr val="223261"/>
              </a:buClr>
              <a:buFont typeface="Arial" panose="020B0604020202020204" pitchFamily="34" charset="0"/>
              <a:buChar char="•"/>
              <a:defRPr sz="2400"/>
            </a:lvl2pPr>
            <a:lvl3pPr marL="822325" indent="-190500">
              <a:buClr>
                <a:srgbClr val="223261"/>
              </a:buClr>
              <a:buFont typeface="Arial" panose="020B0604020202020204" pitchFamily="34" charset="0"/>
              <a:buChar char="•"/>
              <a:defRPr sz="2000"/>
            </a:lvl3pPr>
            <a:lvl4pPr marL="1004888" indent="-182563">
              <a:buClr>
                <a:srgbClr val="223261"/>
              </a:buClr>
              <a:buFont typeface="Arial" panose="020B0604020202020204" pitchFamily="34" charset="0"/>
              <a:buChar char="•"/>
              <a:defRPr sz="1800"/>
            </a:lvl4pPr>
            <a:lvl5pPr marL="1187450" indent="-182563">
              <a:buClr>
                <a:srgbClr val="223261"/>
              </a:buClr>
              <a:buFont typeface="Arial" panose="020B0604020202020204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34000"/>
          </a:xfrm>
          <a:prstGeom prst="rect">
            <a:avLst/>
          </a:prstGeom>
        </p:spPr>
        <p:txBody>
          <a:bodyPr/>
          <a:lstStyle>
            <a:lvl1pPr marL="292100" indent="-292100">
              <a:buClr>
                <a:srgbClr val="213260"/>
              </a:buClr>
              <a:buFont typeface="Arial" panose="020B0604020202020204" pitchFamily="34" charset="0"/>
              <a:buChar char="•"/>
              <a:defRPr sz="2800"/>
            </a:lvl1pPr>
            <a:lvl2pPr marL="754063" indent="-342900">
              <a:buClr>
                <a:srgbClr val="213260"/>
              </a:buClr>
              <a:buFont typeface="Arial" panose="020B0604020202020204" pitchFamily="34" charset="0"/>
              <a:buChar char="•"/>
              <a:defRPr sz="2400"/>
            </a:lvl2pPr>
            <a:lvl3pPr marL="822325" indent="-190500">
              <a:buClr>
                <a:srgbClr val="213260"/>
              </a:buClr>
              <a:buFont typeface="Arial" panose="020B0604020202020204" pitchFamily="34" charset="0"/>
              <a:buChar char="•"/>
              <a:defRPr sz="2000"/>
            </a:lvl3pPr>
            <a:lvl4pPr marL="1004888" indent="-182563">
              <a:buClr>
                <a:srgbClr val="213260"/>
              </a:buClr>
              <a:buFont typeface="Arial" panose="020B0604020202020204" pitchFamily="34" charset="0"/>
              <a:buChar char="•"/>
              <a:defRPr sz="1800"/>
            </a:lvl4pPr>
            <a:lvl5pPr marL="1187450" indent="-182563">
              <a:buClr>
                <a:srgbClr val="213260"/>
              </a:buClr>
              <a:buFont typeface="Arial" panose="020B0604020202020204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A687A00-3F15-4144-8D58-67C8055C91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eaLnBrk="1" hangingPunct="1"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CA"/>
              <a:t>This is the slide footer, which can be edited under Header &amp; Footer, along with slide numbers and date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761F3-6B87-DC72-4901-AA2875BA21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18900" y="6515100"/>
            <a:ext cx="618067" cy="2730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fld id="{C5457A48-0AC0-4B4E-B9EC-6A3F3AD0BA9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145532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46EC379-6D58-A14A-BEBA-44C77DE61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B74ECD-6F30-4CDF-B017-E8321782D30B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159" y="4583089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81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1"/>
            <a:ext cx="10972800" cy="792163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1C3163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5334000"/>
          </a:xfrm>
          <a:prstGeom prst="rect">
            <a:avLst/>
          </a:prstGeom>
        </p:spPr>
        <p:txBody>
          <a:bodyPr/>
          <a:lstStyle>
            <a:lvl1pPr marL="292100" indent="-292100">
              <a:buClr>
                <a:srgbClr val="213260"/>
              </a:buClr>
              <a:buFont typeface="Arial" panose="020B0604020202020204" pitchFamily="34" charset="0"/>
              <a:buChar char="•"/>
              <a:defRPr/>
            </a:lvl1pPr>
            <a:lvl2pPr marL="868363" indent="-457200">
              <a:buClr>
                <a:srgbClr val="213260"/>
              </a:buClr>
              <a:buFont typeface="Arial" panose="020B0604020202020204" pitchFamily="34" charset="0"/>
              <a:buChar char="•"/>
              <a:defRPr/>
            </a:lvl2pPr>
            <a:lvl3pPr marL="822325" indent="-190500">
              <a:buClr>
                <a:srgbClr val="213260"/>
              </a:buClr>
              <a:buFont typeface="Arial" panose="020B0604020202020204" pitchFamily="34" charset="0"/>
              <a:buChar char="•"/>
              <a:defRPr/>
            </a:lvl3pPr>
            <a:lvl4pPr marL="1004888" indent="-182563">
              <a:buClr>
                <a:srgbClr val="213260"/>
              </a:buClr>
              <a:buFont typeface="Arial" panose="020B0604020202020204" pitchFamily="34" charset="0"/>
              <a:buChar char="•"/>
              <a:defRPr/>
            </a:lvl4pPr>
            <a:lvl5pPr marL="1187450" indent="-182563">
              <a:buClr>
                <a:srgbClr val="213260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3B7D9-25D3-46F6-A077-650E02FCBB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eaLnBrk="1" hangingPunct="1"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CA"/>
              <a:t>This is the slide footer, which can be edited under Header &amp; Footer, along with slide numbers and date</a:t>
            </a:r>
            <a:endParaRPr lang="en-CA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5D1D4E-5ED3-4691-6052-0A329F1573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18900" y="6515100"/>
            <a:ext cx="618067" cy="2730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fld id="{C5457A48-0AC0-4B4E-B9EC-6A3F3AD0BA9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3802841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1"/>
            <a:ext cx="10972800" cy="792163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1C3163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0"/>
            <a:ext cx="5384800" cy="5334000"/>
          </a:xfrm>
          <a:prstGeom prst="rect">
            <a:avLst/>
          </a:prstGeom>
        </p:spPr>
        <p:txBody>
          <a:bodyPr/>
          <a:lstStyle>
            <a:lvl1pPr marL="292100" indent="-292100">
              <a:buClr>
                <a:srgbClr val="213260"/>
              </a:buClr>
              <a:buFont typeface="Arial" panose="020B0604020202020204" pitchFamily="34" charset="0"/>
              <a:buChar char="•"/>
              <a:defRPr/>
            </a:lvl1pPr>
            <a:lvl2pPr marL="868363" indent="-457200">
              <a:buClr>
                <a:srgbClr val="213260"/>
              </a:buClr>
              <a:buFont typeface="Arial" panose="020B0604020202020204" pitchFamily="34" charset="0"/>
              <a:buChar char="•"/>
              <a:defRPr/>
            </a:lvl2pPr>
            <a:lvl3pPr marL="822325" indent="-190500">
              <a:buClr>
                <a:srgbClr val="213260"/>
              </a:buClr>
              <a:buFont typeface="Arial" panose="020B0604020202020204" pitchFamily="34" charset="0"/>
              <a:buChar char="•"/>
              <a:defRPr/>
            </a:lvl3pPr>
            <a:lvl4pPr marL="1004888" indent="-182563">
              <a:buClr>
                <a:srgbClr val="213260"/>
              </a:buClr>
              <a:buFont typeface="Arial" panose="020B0604020202020204" pitchFamily="34" charset="0"/>
              <a:buChar char="•"/>
              <a:defRPr/>
            </a:lvl4pPr>
            <a:lvl5pPr marL="1187450" indent="-182563">
              <a:buClr>
                <a:srgbClr val="213260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204376" y="1143000"/>
            <a:ext cx="5384800" cy="5334000"/>
          </a:xfrm>
          <a:prstGeom prst="rect">
            <a:avLst/>
          </a:prstGeom>
        </p:spPr>
        <p:txBody>
          <a:bodyPr/>
          <a:lstStyle>
            <a:lvl1pPr marL="292100" indent="-292100">
              <a:buClr>
                <a:srgbClr val="25325D"/>
              </a:buClr>
              <a:buFont typeface="Arial" panose="020B0604020202020204" pitchFamily="34" charset="0"/>
              <a:buChar char="•"/>
              <a:defRPr/>
            </a:lvl1pPr>
          </a:lstStyle>
          <a:p>
            <a:pPr lvl="0"/>
            <a:endParaRPr lang="en-CA" noProof="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2CD8835-85C9-4CE2-874A-1ABC7A5BB7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eaLnBrk="1" hangingPunct="1"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CA"/>
              <a:t>This is the slide footer, which can be edited under Header &amp; Footer, along with slide numbers and date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2EA21-87E1-C5EF-49B0-AECA0E72AE3B}"/>
              </a:ext>
            </a:extLst>
          </p:cNvPr>
          <p:cNvSpPr txBox="1"/>
          <p:nvPr userDrawn="1"/>
        </p:nvSpPr>
        <p:spPr>
          <a:xfrm>
            <a:off x="11529483" y="6491289"/>
            <a:ext cx="6625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C5457A48-0AC0-4B4E-B9EC-6A3F3AD0BA9C}" type="slidenum">
              <a:rPr lang="en-US" altLang="en-US" sz="1200" smtClean="0">
                <a:latin typeface="+mn-lt"/>
              </a:rPr>
              <a:pPr/>
              <a:t>‹#›</a:t>
            </a:fld>
            <a:endParaRPr lang="en-CA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1111042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1C3163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2902-B772-4981-A3B7-A4FF9BF273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eaLnBrk="1" hangingPunct="1"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CA"/>
              <a:t>This is the slide footer, which can be edited under Header &amp; Footer, along with slide numbers and date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8FC2B-B9A0-C2DD-BC07-E43FB8B1DF26}"/>
              </a:ext>
            </a:extLst>
          </p:cNvPr>
          <p:cNvSpPr txBox="1"/>
          <p:nvPr userDrawn="1"/>
        </p:nvSpPr>
        <p:spPr>
          <a:xfrm>
            <a:off x="11529483" y="6491289"/>
            <a:ext cx="6625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C5457A48-0AC0-4B4E-B9EC-6A3F3AD0BA9C}" type="slidenum">
              <a:rPr lang="en-US" altLang="en-US" sz="1200" smtClean="0">
                <a:latin typeface="+mn-lt"/>
              </a:rPr>
              <a:pPr/>
              <a:t>‹#›</a:t>
            </a:fld>
            <a:endParaRPr lang="en-CA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861021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C6E3380-5633-4288-A8A8-ECD25667FB64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070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694" r:id="rId2"/>
    <p:sldLayoutId id="2147483757" r:id="rId3"/>
    <p:sldLayoutId id="2147483815" r:id="rId4"/>
    <p:sldLayoutId id="2147483816" r:id="rId5"/>
    <p:sldLayoutId id="2147483695" r:id="rId6"/>
    <p:sldLayoutId id="2147483697" r:id="rId7"/>
    <p:sldLayoutId id="2147483700" r:id="rId8"/>
    <p:sldLayoutId id="2147483809" r:id="rId9"/>
    <p:sldLayoutId id="2147483758" r:id="rId10"/>
    <p:sldLayoutId id="2147483839" r:id="rId11"/>
    <p:sldLayoutId id="2147483841" r:id="rId12"/>
    <p:sldLayoutId id="2147483845" r:id="rId13"/>
    <p:sldLayoutId id="2147483849" r:id="rId14"/>
    <p:sldLayoutId id="2147483863" r:id="rId15"/>
    <p:sldLayoutId id="2147483865" r:id="rId16"/>
    <p:sldLayoutId id="2147483866" r:id="rId17"/>
    <p:sldLayoutId id="2147483867" r:id="rId1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ED037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E61E5-4F51-5244-AF22-7E7830F6013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514A79-2463-4F29-88BD-4D9C4C19AAA9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46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817" r:id="rId5"/>
    <p:sldLayoutId id="2147483818" r:id="rId6"/>
    <p:sldLayoutId id="2147483764" r:id="rId7"/>
    <p:sldLayoutId id="2147483765" r:id="rId8"/>
    <p:sldLayoutId id="2147483767" r:id="rId9"/>
    <p:sldLayoutId id="2147483810" r:id="rId10"/>
    <p:sldLayoutId id="2147483768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00C2E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506057-B2D2-8D43-A4F7-12D8B3B0A82F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0A6EC4-36EA-4612-993B-63646985A483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26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819" r:id="rId4"/>
    <p:sldLayoutId id="2147483820" r:id="rId5"/>
    <p:sldLayoutId id="2147483774" r:id="rId6"/>
    <p:sldLayoutId id="2147483776" r:id="rId7"/>
    <p:sldLayoutId id="2147483777" r:id="rId8"/>
    <p:sldLayoutId id="2147483811" r:id="rId9"/>
    <p:sldLayoutId id="2147483778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0AAD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C19A9C5-52BF-F84D-A94B-A728BCB51A2B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DE08A8C-08F2-4724-94C4-C3ECE83C97F8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35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821" r:id="rId4"/>
    <p:sldLayoutId id="2147483822" r:id="rId5"/>
    <p:sldLayoutId id="2147483784" r:id="rId6"/>
    <p:sldLayoutId id="2147483785" r:id="rId7"/>
    <p:sldLayoutId id="2147483787" r:id="rId8"/>
    <p:sldLayoutId id="2147483812" r:id="rId9"/>
    <p:sldLayoutId id="2147483788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3989C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DC6D27-6BC2-DC43-9B42-6982FEEBBA2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3336C3-4FA9-4E98-92E0-5752FF7475E7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9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823" r:id="rId4"/>
    <p:sldLayoutId id="2147483824" r:id="rId5"/>
    <p:sldLayoutId id="2147483794" r:id="rId6"/>
    <p:sldLayoutId id="2147483796" r:id="rId7"/>
    <p:sldLayoutId id="2147483797" r:id="rId8"/>
    <p:sldLayoutId id="2147483813" r:id="rId9"/>
    <p:sldLayoutId id="2147483798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FCAF17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FD2190C-61DB-43C6-9550-36AD9428A4C0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E2860-83AC-7A4B-943A-076630A98A8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93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25" r:id="rId5"/>
    <p:sldLayoutId id="2147483826" r:id="rId6"/>
    <p:sldLayoutId id="2147483804" r:id="rId7"/>
    <p:sldLayoutId id="2147483806" r:id="rId8"/>
    <p:sldLayoutId id="2147483807" r:id="rId9"/>
    <p:sldLayoutId id="2147483814" r:id="rId10"/>
    <p:sldLayoutId id="2147483808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92929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2B2F91B-FBEB-4C10-8F39-A1DD16D16D8C}" type="datetime1">
              <a:rPr lang="en-US" smtClean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BA3B90-0677-3D47-A75A-7CA89423C637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72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5" r:id="rId7"/>
    <p:sldLayoutId id="2147483836" r:id="rId8"/>
    <p:sldLayoutId id="2147483837" r:id="rId9"/>
    <p:sldLayoutId id="2147483838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EACC1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D1A595-0E05-45F7-BECB-ECE6CB55AB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07834" y="6491288"/>
            <a:ext cx="5281084" cy="366712"/>
          </a:xfrm>
          <a:prstGeom prst="rect">
            <a:avLst/>
          </a:prstGeom>
          <a:noFill/>
        </p:spPr>
        <p:txBody>
          <a:bodyPr/>
          <a:lstStyle>
            <a:lvl1pPr algn="ctr" eaLnBrk="1" hangingPunct="1"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CA"/>
              <a:t>This is the slide footer, which can be edited under Header &amp; Footer, along with slide numbers and date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7207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</p:sldLayoutIdLst>
  <p:hf hdr="0" ftr="0" dt="0"/>
  <p:txStyles>
    <p:titleStyle>
      <a:lvl1pPr marL="53975" algn="r" rtl="0" eaLnBrk="0" fontAlgn="base" hangingPunct="0">
        <a:spcBef>
          <a:spcPct val="0"/>
        </a:spcBef>
        <a:spcAft>
          <a:spcPct val="0"/>
        </a:spcAft>
        <a:defRPr sz="4600" kern="1200">
          <a:solidFill>
            <a:srgbClr val="6D7442"/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lvl2pPr marL="53975" algn="r" rtl="0" eaLnBrk="0" fontAlgn="base" hangingPunct="0">
        <a:spcBef>
          <a:spcPct val="0"/>
        </a:spcBef>
        <a:spcAft>
          <a:spcPct val="0"/>
        </a:spcAft>
        <a:defRPr sz="4600">
          <a:solidFill>
            <a:srgbClr val="6D7442"/>
          </a:solidFill>
          <a:latin typeface="Rockwell" pitchFamily="18" charset="0"/>
        </a:defRPr>
      </a:lvl2pPr>
      <a:lvl3pPr marL="53975" algn="r" rtl="0" eaLnBrk="0" fontAlgn="base" hangingPunct="0">
        <a:spcBef>
          <a:spcPct val="0"/>
        </a:spcBef>
        <a:spcAft>
          <a:spcPct val="0"/>
        </a:spcAft>
        <a:defRPr sz="4600">
          <a:solidFill>
            <a:srgbClr val="6D7442"/>
          </a:solidFill>
          <a:latin typeface="Rockwell" pitchFamily="18" charset="0"/>
        </a:defRPr>
      </a:lvl3pPr>
      <a:lvl4pPr marL="53975" algn="r" rtl="0" eaLnBrk="0" fontAlgn="base" hangingPunct="0">
        <a:spcBef>
          <a:spcPct val="0"/>
        </a:spcBef>
        <a:spcAft>
          <a:spcPct val="0"/>
        </a:spcAft>
        <a:defRPr sz="4600">
          <a:solidFill>
            <a:srgbClr val="6D7442"/>
          </a:solidFill>
          <a:latin typeface="Rockwell" pitchFamily="18" charset="0"/>
        </a:defRPr>
      </a:lvl4pPr>
      <a:lvl5pPr marL="53975" algn="r" rtl="0" eaLnBrk="0" fontAlgn="base" hangingPunct="0">
        <a:spcBef>
          <a:spcPct val="0"/>
        </a:spcBef>
        <a:spcAft>
          <a:spcPct val="0"/>
        </a:spcAft>
        <a:defRPr sz="4600">
          <a:solidFill>
            <a:srgbClr val="6D7442"/>
          </a:solidFill>
          <a:latin typeface="Rockwell" pitchFamily="18" charset="0"/>
        </a:defRPr>
      </a:lvl5pPr>
      <a:lvl6pPr marL="511175" algn="r" rtl="0" fontAlgn="base">
        <a:spcBef>
          <a:spcPct val="0"/>
        </a:spcBef>
        <a:spcAft>
          <a:spcPct val="0"/>
        </a:spcAft>
        <a:defRPr sz="4600">
          <a:solidFill>
            <a:srgbClr val="6D7442"/>
          </a:solidFill>
          <a:latin typeface="Rockwell" pitchFamily="18" charset="0"/>
        </a:defRPr>
      </a:lvl6pPr>
      <a:lvl7pPr marL="968375" algn="r" rtl="0" fontAlgn="base">
        <a:spcBef>
          <a:spcPct val="0"/>
        </a:spcBef>
        <a:spcAft>
          <a:spcPct val="0"/>
        </a:spcAft>
        <a:defRPr sz="4600">
          <a:solidFill>
            <a:srgbClr val="6D7442"/>
          </a:solidFill>
          <a:latin typeface="Rockwell" pitchFamily="18" charset="0"/>
        </a:defRPr>
      </a:lvl7pPr>
      <a:lvl8pPr marL="1425575" algn="r" rtl="0" fontAlgn="base">
        <a:spcBef>
          <a:spcPct val="0"/>
        </a:spcBef>
        <a:spcAft>
          <a:spcPct val="0"/>
        </a:spcAft>
        <a:defRPr sz="4600">
          <a:solidFill>
            <a:srgbClr val="6D7442"/>
          </a:solidFill>
          <a:latin typeface="Rockwell" pitchFamily="18" charset="0"/>
        </a:defRPr>
      </a:lvl8pPr>
      <a:lvl9pPr marL="1882775" algn="r" rtl="0" fontAlgn="base">
        <a:spcBef>
          <a:spcPct val="0"/>
        </a:spcBef>
        <a:spcAft>
          <a:spcPct val="0"/>
        </a:spcAft>
        <a:defRPr sz="4600">
          <a:solidFill>
            <a:srgbClr val="6D7442"/>
          </a:solidFill>
          <a:latin typeface="Rockwell" pitchFamily="18" charset="0"/>
        </a:defRPr>
      </a:lvl9pPr>
      <a:extLst/>
    </p:titleStyle>
    <p:bodyStyle>
      <a:lvl1pPr marL="292100" indent="-292100" algn="l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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28600" algn="l" rtl="0" eaLnBrk="0" fontAlgn="base" hangingPunct="0">
        <a:spcBef>
          <a:spcPts val="400"/>
        </a:spcBef>
        <a:spcAft>
          <a:spcPct val="0"/>
        </a:spcAft>
        <a:buClr>
          <a:schemeClr val="accent2"/>
        </a:buClr>
        <a:buSzPct val="90000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190500" algn="l" rtl="0" eaLnBrk="0" fontAlgn="base" hangingPunct="0">
        <a:spcBef>
          <a:spcPts val="400"/>
        </a:spcBef>
        <a:spcAft>
          <a:spcPct val="0"/>
        </a:spcAft>
        <a:buClr>
          <a:srgbClr val="A8CDD7"/>
        </a:buClr>
        <a:buSzPct val="100000"/>
        <a:buFont typeface="Wingdings 2" panose="05020102010507070707" pitchFamily="18" charset="2"/>
        <a:buChar char="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182563" algn="l" rtl="0" eaLnBrk="0" fontAlgn="base" hangingPunct="0">
        <a:spcBef>
          <a:spcPts val="400"/>
        </a:spcBef>
        <a:spcAft>
          <a:spcPct val="0"/>
        </a:spcAft>
        <a:buClr>
          <a:srgbClr val="A8CDD7"/>
        </a:buClr>
        <a:buSzPct val="100000"/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7450" indent="-182563" algn="l" rtl="0" eaLnBrk="0" fontAlgn="base" hangingPunct="0">
        <a:spcBef>
          <a:spcPts val="400"/>
        </a:spcBef>
        <a:spcAft>
          <a:spcPct val="0"/>
        </a:spcAft>
        <a:buClr>
          <a:srgbClr val="A8CDD7"/>
        </a:buClr>
        <a:buSzPct val="100000"/>
        <a:buFont typeface="Wingdings 2" panose="05020102010507070707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mscompared.com/training-vs-development/" TargetMode="External"/><Relationship Id="rId2" Type="http://schemas.openxmlformats.org/officeDocument/2006/relationships/hyperlink" Target="https://www.termscompared.com/difference-between-brand-and-product/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termscompared.com/industry-vs-market/" TargetMode="External"/><Relationship Id="rId4" Type="http://schemas.openxmlformats.org/officeDocument/2006/relationships/hyperlink" Target="https://www.termscompared.com/capacity-vs-capability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youtube.com/watch?v=0zbhEpYwBCY&amp;ab_channel=SpiderStrategies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2025.sickkids.ca/scorecard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2025.sickkids.ca/scorecard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2025.sickkids.ca/scorecard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tmp"/><Relationship Id="rId4" Type="http://schemas.openxmlformats.org/officeDocument/2006/relationships/image" Target="../media/image38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2025.sickkids.ca/scorecard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tmp"/><Relationship Id="rId5" Type="http://schemas.openxmlformats.org/officeDocument/2006/relationships/image" Target="../media/image41.tmp"/><Relationship Id="rId4" Type="http://schemas.openxmlformats.org/officeDocument/2006/relationships/image" Target="../media/image40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2025.sickkids.ca/scorecard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tmp"/><Relationship Id="rId5" Type="http://schemas.openxmlformats.org/officeDocument/2006/relationships/image" Target="../media/image39.tmp"/><Relationship Id="rId4" Type="http://schemas.openxmlformats.org/officeDocument/2006/relationships/image" Target="../media/image42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2025.sickkids.ca/scorecard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tmp"/><Relationship Id="rId5" Type="http://schemas.openxmlformats.org/officeDocument/2006/relationships/image" Target="../media/image45.tmp"/><Relationship Id="rId4" Type="http://schemas.openxmlformats.org/officeDocument/2006/relationships/image" Target="../media/image44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2025.sickkids.ca/scorecard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tmp"/><Relationship Id="rId4" Type="http://schemas.openxmlformats.org/officeDocument/2006/relationships/image" Target="../media/image46.tm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51" y="3284984"/>
            <a:ext cx="11041225" cy="2376261"/>
          </a:xfrm>
        </p:spPr>
        <p:txBody>
          <a:bodyPr>
            <a:normAutofit fontScale="90000"/>
          </a:bodyPr>
          <a:lstStyle/>
          <a:p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r>
              <a:rPr lang="en-CA" dirty="0"/>
              <a:t>RSM222</a:t>
            </a:r>
            <a:br>
              <a:rPr lang="en-CA" dirty="0"/>
            </a:br>
            <a:r>
              <a:rPr lang="en-CA" sz="3900" dirty="0"/>
              <a:t>Management Accounting 1</a:t>
            </a:r>
            <a:br>
              <a:rPr lang="en-CA" sz="3900" dirty="0"/>
            </a:br>
            <a:br>
              <a:rPr lang="en-CA" sz="3900" dirty="0"/>
            </a:br>
            <a:r>
              <a:rPr lang="en-CA" sz="3100" dirty="0"/>
              <a:t>Class 12: Reporting for Control</a:t>
            </a:r>
            <a:endParaRPr lang="en-CA" sz="3900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261764" y="6093296"/>
            <a:ext cx="10363200" cy="504056"/>
          </a:xfrm>
        </p:spPr>
        <p:txBody>
          <a:bodyPr>
            <a:normAutofit/>
          </a:bodyPr>
          <a:lstStyle/>
          <a:p>
            <a:r>
              <a:rPr lang="en-CA" dirty="0"/>
              <a:t>Elisa Zuliani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52327-40D4-DB86-08A7-3C044CEB8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22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AFA82-9F78-9825-6D00-8456E5FC1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0F51F02-F2EE-3C32-E952-60EC85F7A32F}"/>
              </a:ext>
            </a:extLst>
          </p:cNvPr>
          <p:cNvSpPr txBox="1"/>
          <p:nvPr/>
        </p:nvSpPr>
        <p:spPr>
          <a:xfrm>
            <a:off x="538471" y="1412776"/>
            <a:ext cx="5586331" cy="48269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 Segment is any part or activity of an organization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 segment can be: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An individual store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 sales territory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 service centre</a:t>
            </a:r>
          </a:p>
          <a:p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sz="2400" dirty="0">
              <a:latin typeface="Arial MT"/>
              <a:cs typeface="Arial M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09314E9-F043-DC0B-5475-9483337E62D2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F260210-6019-77B4-4D80-0D0C9C753E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Segment Reporting</a:t>
            </a:r>
          </a:p>
        </p:txBody>
      </p:sp>
      <p:pic>
        <p:nvPicPr>
          <p:cNvPr id="2050" name="Picture 2" descr="Understanding Segment Reporting in ...">
            <a:extLst>
              <a:ext uri="{FF2B5EF4-FFF2-40B4-BE49-F238E27FC236}">
                <a16:creationId xmlns:a16="http://schemas.microsoft.com/office/drawing/2014/main" id="{B0C18793-50D3-B346-A99B-CBFAE9B81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306" y="1988840"/>
            <a:ext cx="3246262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561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09" name="Object 3">
            <a:extLst>
              <a:ext uri="{FF2B5EF4-FFF2-40B4-BE49-F238E27FC236}">
                <a16:creationId xmlns:a16="http://schemas.microsoft.com/office/drawing/2014/main" id="{2FA69D32-8407-4146-84E3-DBEFD19C2B66}"/>
              </a:ext>
            </a:extLst>
          </p:cNvPr>
          <p:cNvGraphicFramePr>
            <a:graphicFrameLocks/>
          </p:cNvGraphicFramePr>
          <p:nvPr/>
        </p:nvGraphicFramePr>
        <p:xfrm>
          <a:off x="1898650" y="1828800"/>
          <a:ext cx="8235950" cy="3104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933589" imgH="1795322" progId="Excel.Sheet.8">
                  <p:embed/>
                </p:oleObj>
              </mc:Choice>
              <mc:Fallback>
                <p:oleObj name="Worksheet" r:id="rId3" imgW="3933589" imgH="1795322" progId="Excel.Sheet.8">
                  <p:embed/>
                  <p:pic>
                    <p:nvPicPr>
                      <p:cNvPr id="43009" name="Object 3">
                        <a:extLst>
                          <a:ext uri="{FF2B5EF4-FFF2-40B4-BE49-F238E27FC236}">
                            <a16:creationId xmlns:a16="http://schemas.microsoft.com/office/drawing/2014/main" id="{2FA69D32-8407-4146-84E3-DBEFD19C2B6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8650" y="1828800"/>
                        <a:ext cx="8235950" cy="31043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7460" name="Rectangle 4">
            <a:extLst>
              <a:ext uri="{FF2B5EF4-FFF2-40B4-BE49-F238E27FC236}">
                <a16:creationId xmlns:a16="http://schemas.microsoft.com/office/drawing/2014/main" id="{580FFF17-FC9D-4329-AB4A-6DA37256E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4114800"/>
            <a:ext cx="4038600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 cmpd="thinThick">
            <a:solidFill>
              <a:srgbClr val="1C3163"/>
            </a:solidFill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n-CA" sz="2400" dirty="0">
                <a:solidFill>
                  <a:srgbClr val="1C3163"/>
                </a:solidFill>
              </a:rPr>
              <a:t>Common costs should </a:t>
            </a:r>
            <a:r>
              <a:rPr lang="en-CA" sz="2400" dirty="0">
                <a:solidFill>
                  <a:srgbClr val="FF0000"/>
                </a:solidFill>
              </a:rPr>
              <a:t>not</a:t>
            </a:r>
            <a:r>
              <a:rPr lang="en-CA" sz="2400" dirty="0">
                <a:solidFill>
                  <a:srgbClr val="1C3163"/>
                </a:solidFill>
              </a:rPr>
              <a:t> be allocated to the divisions. These costs would remain with the company even if one of the divisions was eliminated.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2957411-A0DB-03FB-D9A6-CFE62969C2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Levels of Segmented Statement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7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7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460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Slide Number Placeholder 72">
            <a:extLst>
              <a:ext uri="{FF2B5EF4-FFF2-40B4-BE49-F238E27FC236}">
                <a16:creationId xmlns:a16="http://schemas.microsoft.com/office/drawing/2014/main" id="{169F0E96-2BAA-4D36-A57A-409B52A6B2C4}"/>
              </a:ext>
            </a:extLst>
          </p:cNvPr>
          <p:cNvSpPr txBox="1">
            <a:spLocks/>
          </p:cNvSpPr>
          <p:nvPr/>
        </p:nvSpPr>
        <p:spPr bwMode="auto">
          <a:xfrm>
            <a:off x="9982200" y="6477000"/>
            <a:ext cx="6858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latin typeface="+mn-lt"/>
                <a:ea typeface="MS PGothic" panose="020B0600070205080204" pitchFamily="34" charset="-128"/>
                <a:cs typeface="Arial" panose="020B0604020202020204" pitchFamily="34" charset="0"/>
              </a:rPr>
              <a:t>11-</a:t>
            </a:r>
            <a:fld id="{205973FC-0CB1-4BEF-A20D-EF079349257F}" type="slidenum">
              <a:rPr lang="en-US" altLang="en-US" sz="1200">
                <a:latin typeface="+mn-lt"/>
                <a:ea typeface="MS PGothic" panose="020B0600070205080204" pitchFamily="34" charset="-128"/>
                <a:cs typeface="Arial" panose="020B0604020202020204" pitchFamily="34" charset="0"/>
              </a:rPr>
              <a:pPr eaLnBrk="1" hangingPunct="1"/>
              <a:t>12</a:t>
            </a:fld>
            <a:endParaRPr lang="en-US" altLang="en-US" sz="1200" dirty="0">
              <a:latin typeface="+mn-lt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5464F-C02D-78CA-2BDB-BF74315C4FF5}"/>
              </a:ext>
            </a:extLst>
          </p:cNvPr>
          <p:cNvSpPr txBox="1"/>
          <p:nvPr/>
        </p:nvSpPr>
        <p:spPr>
          <a:xfrm>
            <a:off x="1343472" y="1340768"/>
            <a:ext cx="7872536" cy="308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buClr>
                <a:srgbClr val="203260"/>
              </a:buClr>
              <a:buFont typeface="Arial" panose="020B0604020202020204" pitchFamily="34" charset="0"/>
              <a:buChar char="•"/>
              <a:defRPr/>
            </a:pPr>
            <a:r>
              <a:rPr lang="en-CA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Traceable costs</a:t>
            </a:r>
            <a:r>
              <a:rPr lang="en-CA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arise because of the existence of a particular segment and would disappear over time if the segment itself was eliminated.</a:t>
            </a:r>
          </a:p>
          <a:p>
            <a:pPr eaLnBrk="1" hangingPunct="1">
              <a:lnSpc>
                <a:spcPct val="90000"/>
              </a:lnSpc>
              <a:buClr>
                <a:srgbClr val="203260"/>
              </a:buClr>
              <a:buFont typeface="Arial" panose="020B0604020202020204" pitchFamily="34" charset="0"/>
              <a:buChar char="•"/>
              <a:defRPr/>
            </a:pPr>
            <a:endParaRPr lang="en-CA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Clr>
                <a:srgbClr val="203260"/>
              </a:buClr>
              <a:buFont typeface="Arial" panose="020B0604020202020204" pitchFamily="34" charset="0"/>
              <a:buChar char="•"/>
              <a:defRPr/>
            </a:pPr>
            <a:r>
              <a:rPr lang="en-CA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costs</a:t>
            </a:r>
            <a:r>
              <a:rPr lang="en-CA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arise because of the overall operation of the company and would not disappear if any particular segment was eliminated.</a:t>
            </a:r>
            <a:r>
              <a:rPr lang="en-CA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90000"/>
              </a:lnSpc>
              <a:buClr>
                <a:srgbClr val="203260"/>
              </a:buClr>
              <a:buFont typeface="Arial" panose="020B0604020202020204" pitchFamily="34" charset="0"/>
              <a:buChar char="•"/>
              <a:defRPr/>
            </a:pPr>
            <a:endParaRPr lang="en-CA" altLang="en-US" sz="24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Clr>
                <a:srgbClr val="203260"/>
              </a:buClr>
              <a:buFont typeface="Arial" panose="020B0604020202020204" pitchFamily="34" charset="0"/>
              <a:buChar char="•"/>
              <a:defRPr/>
            </a:pPr>
            <a:r>
              <a:rPr lang="en-CA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fixed costs are not allocated to segments.</a:t>
            </a: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42898CB3-460A-6F2A-B2A2-0B4A54526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/>
          <a:lstStyle/>
          <a:p>
            <a:r>
              <a:rPr lang="en-CA" dirty="0"/>
              <a:t>Traceable Fixed Costs vs. Common Fixed Costs</a:t>
            </a:r>
          </a:p>
        </p:txBody>
      </p:sp>
    </p:spTree>
  </p:cSld>
  <p:clrMapOvr>
    <a:masterClrMapping/>
  </p:clrMapOvr>
  <p:transition>
    <p:check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B11B68-80A7-2D88-28CE-B7D70DFD7D70}"/>
              </a:ext>
            </a:extLst>
          </p:cNvPr>
          <p:cNvCxnSpPr/>
          <p:nvPr/>
        </p:nvCxnSpPr>
        <p:spPr>
          <a:xfrm>
            <a:off x="3451703" y="6149855"/>
            <a:ext cx="28803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CDFDD2-1DC3-AE13-1CEA-23A4473DB3E9}"/>
              </a:ext>
            </a:extLst>
          </p:cNvPr>
          <p:cNvCxnSpPr/>
          <p:nvPr/>
        </p:nvCxnSpPr>
        <p:spPr>
          <a:xfrm>
            <a:off x="3575720" y="2586622"/>
            <a:ext cx="28803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F7F1FD-6656-24C1-58C2-E9B904C37386}"/>
              </a:ext>
            </a:extLst>
          </p:cNvPr>
          <p:cNvCxnSpPr/>
          <p:nvPr/>
        </p:nvCxnSpPr>
        <p:spPr>
          <a:xfrm>
            <a:off x="3451703" y="3836942"/>
            <a:ext cx="28803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FD51DB-7566-D97E-4243-DD21A1F214A6}"/>
              </a:ext>
            </a:extLst>
          </p:cNvPr>
          <p:cNvCxnSpPr/>
          <p:nvPr/>
        </p:nvCxnSpPr>
        <p:spPr>
          <a:xfrm>
            <a:off x="3469012" y="5123045"/>
            <a:ext cx="28803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07E1CF0-FEC2-E18C-D26B-2AAA10B5F4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Responsibility Centres</a:t>
            </a:r>
          </a:p>
        </p:txBody>
      </p:sp>
      <p:sp>
        <p:nvSpPr>
          <p:cNvPr id="3" name="AutoShape 2" descr="Time Value of Money - How to Calculate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2D7A6D-5911-A40A-0116-4FD90DBE7F00}"/>
              </a:ext>
            </a:extLst>
          </p:cNvPr>
          <p:cNvSpPr txBox="1"/>
          <p:nvPr/>
        </p:nvSpPr>
        <p:spPr>
          <a:xfrm>
            <a:off x="551383" y="908720"/>
            <a:ext cx="10225137" cy="830997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CA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Managers should be held responsible for those items </a:t>
            </a:r>
            <a:r>
              <a:rPr lang="en-CA" sz="2400" b="0" i="0" u="none" strike="noStrike" baseline="0" dirty="0">
                <a:latin typeface="Arial" panose="020B0604020202020204" pitchFamily="34" charset="0"/>
              </a:rPr>
              <a:t>— and only those items — that the manager can actually control to a significant extent. </a:t>
            </a:r>
            <a:endParaRPr lang="en-CA" sz="2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CA3A6C-46DA-E04B-6D77-7C1BFA93CF9C}"/>
              </a:ext>
            </a:extLst>
          </p:cNvPr>
          <p:cNvSpPr/>
          <p:nvPr/>
        </p:nvSpPr>
        <p:spPr>
          <a:xfrm>
            <a:off x="258011" y="2130390"/>
            <a:ext cx="3168352" cy="91440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651DC2-3C9E-5108-190E-32107FA5EF57}"/>
              </a:ext>
            </a:extLst>
          </p:cNvPr>
          <p:cNvSpPr txBox="1"/>
          <p:nvPr/>
        </p:nvSpPr>
        <p:spPr>
          <a:xfrm>
            <a:off x="726164" y="235579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Expense Center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E679A6-C61E-ECE6-43F6-0862BAD19F2D}"/>
              </a:ext>
            </a:extLst>
          </p:cNvPr>
          <p:cNvSpPr/>
          <p:nvPr/>
        </p:nvSpPr>
        <p:spPr>
          <a:xfrm>
            <a:off x="239351" y="3356011"/>
            <a:ext cx="3168352" cy="91440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7D84D72-8107-8462-9F67-0328731C3644}"/>
              </a:ext>
            </a:extLst>
          </p:cNvPr>
          <p:cNvSpPr/>
          <p:nvPr/>
        </p:nvSpPr>
        <p:spPr>
          <a:xfrm>
            <a:off x="258011" y="4512467"/>
            <a:ext cx="3168352" cy="91440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150F0C2-44CB-C382-2A41-DCF331BD432E}"/>
              </a:ext>
            </a:extLst>
          </p:cNvPr>
          <p:cNvSpPr/>
          <p:nvPr/>
        </p:nvSpPr>
        <p:spPr>
          <a:xfrm>
            <a:off x="235832" y="5650955"/>
            <a:ext cx="3168352" cy="91440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AE72BE-162D-C2FE-3B89-BF4810D1F8C6}"/>
              </a:ext>
            </a:extLst>
          </p:cNvPr>
          <p:cNvSpPr txBox="1"/>
          <p:nvPr/>
        </p:nvSpPr>
        <p:spPr>
          <a:xfrm>
            <a:off x="721247" y="3606110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Revenue Center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AE7245-4024-BBC4-A8C0-FF47C26F1C15}"/>
              </a:ext>
            </a:extLst>
          </p:cNvPr>
          <p:cNvSpPr txBox="1"/>
          <p:nvPr/>
        </p:nvSpPr>
        <p:spPr>
          <a:xfrm>
            <a:off x="849925" y="4739218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Profit Center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DD155E-4437-3A0A-C1A0-0C2882848F9E}"/>
              </a:ext>
            </a:extLst>
          </p:cNvPr>
          <p:cNvSpPr txBox="1"/>
          <p:nvPr/>
        </p:nvSpPr>
        <p:spPr>
          <a:xfrm>
            <a:off x="551383" y="5919023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Investment Center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BCC5D9-EBB2-91E5-FF0A-D91D9B0E1083}"/>
              </a:ext>
            </a:extLst>
          </p:cNvPr>
          <p:cNvSpPr txBox="1"/>
          <p:nvPr/>
        </p:nvSpPr>
        <p:spPr>
          <a:xfrm>
            <a:off x="6766348" y="2288374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Costs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E0E165-F99C-1097-D87E-696A41E55D11}"/>
              </a:ext>
            </a:extLst>
          </p:cNvPr>
          <p:cNvSpPr txBox="1"/>
          <p:nvPr/>
        </p:nvSpPr>
        <p:spPr>
          <a:xfrm>
            <a:off x="6760022" y="3515844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Revenue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266810-A714-ECDF-7F36-DB950EB969D5}"/>
              </a:ext>
            </a:extLst>
          </p:cNvPr>
          <p:cNvSpPr txBox="1"/>
          <p:nvPr/>
        </p:nvSpPr>
        <p:spPr>
          <a:xfrm>
            <a:off x="6766348" y="4776929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Revenue +Costs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C2660-ABF8-41AC-A298-273BABFAFF10}"/>
              </a:ext>
            </a:extLst>
          </p:cNvPr>
          <p:cNvSpPr txBox="1"/>
          <p:nvPr/>
        </p:nvSpPr>
        <p:spPr>
          <a:xfrm>
            <a:off x="6766348" y="5692656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Revenue + Costs + Investment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2357B8-8AD6-A390-37AE-3FBDD0A7FF6D}"/>
              </a:ext>
            </a:extLst>
          </p:cNvPr>
          <p:cNvSpPr txBox="1"/>
          <p:nvPr/>
        </p:nvSpPr>
        <p:spPr>
          <a:xfrm>
            <a:off x="10011753" y="3945932"/>
            <a:ext cx="1968217" cy="83099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How do we evaluate?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A58D4F53-2E87-8FC0-B4CD-A7BA1FB2CFA0}"/>
              </a:ext>
            </a:extLst>
          </p:cNvPr>
          <p:cNvSpPr/>
          <p:nvPr/>
        </p:nvSpPr>
        <p:spPr>
          <a:xfrm>
            <a:off x="8976320" y="2355790"/>
            <a:ext cx="864096" cy="4097546"/>
          </a:xfrm>
          <a:prstGeom prst="rightBrace">
            <a:avLst/>
          </a:prstGeom>
          <a:ln w="38100">
            <a:solidFill>
              <a:srgbClr val="ED03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828170D-438B-F7AC-74A6-86E375784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167" y="2107498"/>
            <a:ext cx="794696" cy="8831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75BEB5-25D6-14B8-58A4-F200996FC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995" y="3363701"/>
            <a:ext cx="794696" cy="8831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E9F8ED4-07D7-479C-E408-7F1854620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476" y="4613673"/>
            <a:ext cx="794696" cy="8831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68289AE-E3CF-B805-4577-D298109F6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476" y="5682189"/>
            <a:ext cx="794696" cy="88316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9367FEF-00A8-38B3-1B22-B1BB9A0A1262}"/>
              </a:ext>
            </a:extLst>
          </p:cNvPr>
          <p:cNvSpPr txBox="1"/>
          <p:nvPr/>
        </p:nvSpPr>
        <p:spPr>
          <a:xfrm>
            <a:off x="4872661" y="2195852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responsibility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882CE5-324F-6B02-98B9-DBB3A92E4C66}"/>
              </a:ext>
            </a:extLst>
          </p:cNvPr>
          <p:cNvSpPr txBox="1"/>
          <p:nvPr/>
        </p:nvSpPr>
        <p:spPr>
          <a:xfrm>
            <a:off x="4953668" y="344957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responsibility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940CB8-B185-CFAD-24BE-61C4AE927387}"/>
              </a:ext>
            </a:extLst>
          </p:cNvPr>
          <p:cNvSpPr txBox="1"/>
          <p:nvPr/>
        </p:nvSpPr>
        <p:spPr>
          <a:xfrm>
            <a:off x="4909096" y="4681581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responsibility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B45902-32D5-F87C-1971-9EBC424825F2}"/>
              </a:ext>
            </a:extLst>
          </p:cNvPr>
          <p:cNvSpPr txBox="1"/>
          <p:nvPr/>
        </p:nvSpPr>
        <p:spPr>
          <a:xfrm>
            <a:off x="4915654" y="570805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860952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07E1CF0-FEC2-E18C-D26B-2AAA10B5F4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Controllable vs. Non-Controllable Costs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712883-4E4F-0AF7-CB7A-9795DA01AA30}"/>
              </a:ext>
            </a:extLst>
          </p:cNvPr>
          <p:cNvSpPr/>
          <p:nvPr/>
        </p:nvSpPr>
        <p:spPr>
          <a:xfrm>
            <a:off x="798237" y="1749083"/>
            <a:ext cx="3168352" cy="91440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6DEF9-8995-5DA5-975A-5354A0AFE885}"/>
              </a:ext>
            </a:extLst>
          </p:cNvPr>
          <p:cNvSpPr txBox="1"/>
          <p:nvPr/>
        </p:nvSpPr>
        <p:spPr>
          <a:xfrm>
            <a:off x="1028364" y="197545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Controllable Costs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0E2601-9D4B-87EA-778E-4A826712354B}"/>
              </a:ext>
            </a:extLst>
          </p:cNvPr>
          <p:cNvSpPr/>
          <p:nvPr/>
        </p:nvSpPr>
        <p:spPr>
          <a:xfrm>
            <a:off x="820212" y="3499766"/>
            <a:ext cx="3168352" cy="1240636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CEE5E1-6378-4DF3-70F7-D50C4A3382FC}"/>
              </a:ext>
            </a:extLst>
          </p:cNvPr>
          <p:cNvSpPr txBox="1"/>
          <p:nvPr/>
        </p:nvSpPr>
        <p:spPr>
          <a:xfrm>
            <a:off x="1031017" y="3807706"/>
            <a:ext cx="2791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Non-Controllable Costs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3527FB-229B-7C46-493A-13F323E6B292}"/>
              </a:ext>
            </a:extLst>
          </p:cNvPr>
          <p:cNvSpPr txBox="1"/>
          <p:nvPr/>
        </p:nvSpPr>
        <p:spPr>
          <a:xfrm>
            <a:off x="4990135" y="1634316"/>
            <a:ext cx="6096000" cy="120032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CA" sz="2400" b="0" i="0" u="none" strike="noStrike" baseline="0" dirty="0">
                <a:latin typeface="Arial" panose="020B0604020202020204" pitchFamily="34" charset="0"/>
              </a:rPr>
              <a:t>Arise because of the existence of a</a:t>
            </a:r>
          </a:p>
          <a:p>
            <a:pPr algn="l"/>
            <a:r>
              <a:rPr lang="en-CA" sz="2400" b="1" i="0" u="none" strike="noStrike" baseline="0" dirty="0">
                <a:latin typeface="Arial" panose="020B0604020202020204" pitchFamily="34" charset="0"/>
              </a:rPr>
              <a:t>particular segment </a:t>
            </a:r>
            <a:r>
              <a:rPr lang="en-CA" sz="2400" b="0" i="0" u="none" strike="noStrike" baseline="0" dirty="0">
                <a:latin typeface="Arial" panose="020B0604020202020204" pitchFamily="34" charset="0"/>
              </a:rPr>
              <a:t>and would disappear</a:t>
            </a:r>
          </a:p>
          <a:p>
            <a:pPr algn="l"/>
            <a:r>
              <a:rPr lang="en-CA" sz="2400" b="0" i="0" u="none" strike="noStrike" baseline="0" dirty="0">
                <a:latin typeface="Arial" panose="020B0604020202020204" pitchFamily="34" charset="0"/>
              </a:rPr>
              <a:t>over time if the segment itself disappeared</a:t>
            </a:r>
            <a:endParaRPr lang="en-CA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DAC551-CC95-68E5-4183-10CB60E0D1F7}"/>
              </a:ext>
            </a:extLst>
          </p:cNvPr>
          <p:cNvSpPr txBox="1"/>
          <p:nvPr/>
        </p:nvSpPr>
        <p:spPr>
          <a:xfrm>
            <a:off x="5015313" y="3519919"/>
            <a:ext cx="6096000" cy="120032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Arise because of the </a:t>
            </a:r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overall operation 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</a:p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the company and would not disappear if</a:t>
            </a:r>
          </a:p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any particular segment were eliminated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76ED4-C101-22B9-5CC9-DA6369CA3493}"/>
              </a:ext>
            </a:extLst>
          </p:cNvPr>
          <p:cNvSpPr txBox="1"/>
          <p:nvPr/>
        </p:nvSpPr>
        <p:spPr>
          <a:xfrm>
            <a:off x="1847528" y="5473861"/>
            <a:ext cx="7440935" cy="461665"/>
          </a:xfrm>
          <a:prstGeom prst="rect">
            <a:avLst/>
          </a:prstGeom>
          <a:noFill/>
          <a:ln w="38100">
            <a:solidFill>
              <a:srgbClr val="ED037C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CA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Managers are rewarded for </a:t>
            </a:r>
            <a:r>
              <a:rPr lang="en-CA" sz="2400" b="1" i="0" u="none" strike="noStrike" baseline="0" dirty="0">
                <a:latin typeface="Arial" panose="020B0604020202020204" pitchFamily="34" charset="0"/>
              </a:rPr>
              <a:t>what they control! </a:t>
            </a:r>
            <a:endParaRPr lang="en-CA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3A9352-2357-9F66-F7C5-C59A1451B2FB}"/>
              </a:ext>
            </a:extLst>
          </p:cNvPr>
          <p:cNvSpPr txBox="1"/>
          <p:nvPr/>
        </p:nvSpPr>
        <p:spPr>
          <a:xfrm>
            <a:off x="479376" y="650502"/>
            <a:ext cx="11017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i="0" u="none" strike="noStrike" baseline="0" dirty="0">
                <a:latin typeface="Arial" panose="020B0604020202020204" pitchFamily="34" charset="0"/>
              </a:rPr>
              <a:t>Common vs. Traceable Fixed Costs? Discretionary vs. Committed Fixed Costs?</a:t>
            </a:r>
            <a:endParaRPr lang="en-CA"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F1D41F-F2AF-3E26-C14F-EE7862EBE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352" y="901006"/>
            <a:ext cx="5256583" cy="1139628"/>
          </a:xfrm>
        </p:spPr>
        <p:txBody>
          <a:bodyPr/>
          <a:lstStyle/>
          <a:p>
            <a:r>
              <a:rPr lang="en-CA" dirty="0"/>
              <a:t>Performance Measurement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2CD43-383D-F5DE-7B6F-0D7F8B6C138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24625"/>
            <a:ext cx="479425" cy="217488"/>
          </a:xfrm>
        </p:spPr>
        <p:txBody>
          <a:bodyPr/>
          <a:lstStyle/>
          <a:p>
            <a:fld id="{9B7CDB38-6350-4CC9-AB0E-B9078CE1CE4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7E090-B321-24F3-A671-4B331D72B9B2}"/>
              </a:ext>
            </a:extLst>
          </p:cNvPr>
          <p:cNvSpPr txBox="1"/>
          <p:nvPr/>
        </p:nvSpPr>
        <p:spPr>
          <a:xfrm>
            <a:off x="6744072" y="2204864"/>
            <a:ext cx="48680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Performance measurement is a numeric outcome that indicates how well an organization is achieving its objective</a:t>
            </a:r>
          </a:p>
        </p:txBody>
      </p:sp>
    </p:spTree>
    <p:extLst>
      <p:ext uri="{BB962C8B-B14F-4D97-AF65-F5344CB8AC3E}">
        <p14:creationId xmlns:p14="http://schemas.microsoft.com/office/powerpoint/2010/main" val="2340092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5681" y="1652015"/>
            <a:ext cx="8480425" cy="3164205"/>
            <a:chOff x="859536" y="1936950"/>
            <a:chExt cx="8480425" cy="31642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1469" y="1936950"/>
              <a:ext cx="6578382" cy="228383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0827" y="2519171"/>
              <a:ext cx="1638300" cy="16383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9536" y="3488436"/>
              <a:ext cx="1612391" cy="16123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0927" y="3067811"/>
              <a:ext cx="1537715" cy="153771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450083" y="4514850"/>
            <a:ext cx="169989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20" dirty="0">
                <a:latin typeface="Arial MT"/>
                <a:cs typeface="Arial MT"/>
              </a:rPr>
              <a:t>EMPLOYE</a:t>
            </a:r>
            <a:r>
              <a:rPr sz="2100" spc="25" dirty="0">
                <a:latin typeface="Arial MT"/>
                <a:cs typeface="Arial MT"/>
              </a:rPr>
              <a:t>E</a:t>
            </a:r>
            <a:r>
              <a:rPr sz="2100" spc="20" dirty="0">
                <a:latin typeface="Arial MT"/>
                <a:cs typeface="Arial MT"/>
              </a:rPr>
              <a:t>S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5689" y="1082031"/>
            <a:ext cx="25304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635" marR="5080" indent="-62357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R</a:t>
            </a:r>
            <a:r>
              <a:rPr sz="2400" spc="-15" dirty="0">
                <a:latin typeface="Arial MT"/>
                <a:cs typeface="Arial MT"/>
              </a:rPr>
              <a:t>E</a:t>
            </a: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P</a:t>
            </a:r>
            <a:r>
              <a:rPr sz="2400" dirty="0">
                <a:latin typeface="Arial MT"/>
                <a:cs typeface="Arial MT"/>
              </a:rPr>
              <a:t>ONSIBILITY  </a:t>
            </a:r>
            <a:r>
              <a:rPr sz="2400" spc="-5" dirty="0">
                <a:latin typeface="Arial MT"/>
                <a:cs typeface="Arial MT"/>
              </a:rPr>
              <a:t>CENTER</a:t>
            </a:r>
            <a:endParaRPr sz="2400" dirty="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243569" y="1658366"/>
            <a:ext cx="2814320" cy="2432050"/>
            <a:chOff x="8243569" y="1658366"/>
            <a:chExt cx="2814320" cy="2432050"/>
          </a:xfrm>
        </p:grpSpPr>
        <p:sp>
          <p:nvSpPr>
            <p:cNvPr id="10" name="object 10"/>
            <p:cNvSpPr/>
            <p:nvPr/>
          </p:nvSpPr>
          <p:spPr>
            <a:xfrm>
              <a:off x="8256269" y="1671066"/>
              <a:ext cx="2788920" cy="2406650"/>
            </a:xfrm>
            <a:custGeom>
              <a:avLst/>
              <a:gdLst/>
              <a:ahLst/>
              <a:cxnLst/>
              <a:rect l="l" t="t" r="r" b="b"/>
              <a:pathLst>
                <a:path w="2788920" h="2406650">
                  <a:moveTo>
                    <a:pt x="1394459" y="0"/>
                  </a:moveTo>
                  <a:lnTo>
                    <a:pt x="1190371" y="318135"/>
                  </a:lnTo>
                  <a:lnTo>
                    <a:pt x="860805" y="91567"/>
                  </a:lnTo>
                  <a:lnTo>
                    <a:pt x="813434" y="452882"/>
                  </a:lnTo>
                  <a:lnTo>
                    <a:pt x="408431" y="352425"/>
                  </a:lnTo>
                  <a:lnTo>
                    <a:pt x="524890" y="701801"/>
                  </a:lnTo>
                  <a:lnTo>
                    <a:pt x="106172" y="742696"/>
                  </a:lnTo>
                  <a:lnTo>
                    <a:pt x="368680" y="1027176"/>
                  </a:lnTo>
                  <a:lnTo>
                    <a:pt x="0" y="1203198"/>
                  </a:lnTo>
                  <a:lnTo>
                    <a:pt x="368680" y="1379220"/>
                  </a:lnTo>
                  <a:lnTo>
                    <a:pt x="106172" y="1663700"/>
                  </a:lnTo>
                  <a:lnTo>
                    <a:pt x="524890" y="1704594"/>
                  </a:lnTo>
                  <a:lnTo>
                    <a:pt x="408431" y="2053971"/>
                  </a:lnTo>
                  <a:lnTo>
                    <a:pt x="813434" y="1953514"/>
                  </a:lnTo>
                  <a:lnTo>
                    <a:pt x="860805" y="2314829"/>
                  </a:lnTo>
                  <a:lnTo>
                    <a:pt x="1190371" y="2088261"/>
                  </a:lnTo>
                  <a:lnTo>
                    <a:pt x="1394459" y="2406396"/>
                  </a:lnTo>
                  <a:lnTo>
                    <a:pt x="1598549" y="2088261"/>
                  </a:lnTo>
                  <a:lnTo>
                    <a:pt x="1928113" y="2314829"/>
                  </a:lnTo>
                  <a:lnTo>
                    <a:pt x="1975484" y="1953514"/>
                  </a:lnTo>
                  <a:lnTo>
                    <a:pt x="2380487" y="2053971"/>
                  </a:lnTo>
                  <a:lnTo>
                    <a:pt x="2264029" y="1704594"/>
                  </a:lnTo>
                  <a:lnTo>
                    <a:pt x="2682748" y="1663700"/>
                  </a:lnTo>
                  <a:lnTo>
                    <a:pt x="2420238" y="1379220"/>
                  </a:lnTo>
                  <a:lnTo>
                    <a:pt x="2788920" y="1203198"/>
                  </a:lnTo>
                  <a:lnTo>
                    <a:pt x="2420238" y="1027176"/>
                  </a:lnTo>
                  <a:lnTo>
                    <a:pt x="2682748" y="742696"/>
                  </a:lnTo>
                  <a:lnTo>
                    <a:pt x="2264029" y="701801"/>
                  </a:lnTo>
                  <a:lnTo>
                    <a:pt x="2380487" y="352425"/>
                  </a:lnTo>
                  <a:lnTo>
                    <a:pt x="1975484" y="452882"/>
                  </a:lnTo>
                  <a:lnTo>
                    <a:pt x="1928113" y="91567"/>
                  </a:lnTo>
                  <a:lnTo>
                    <a:pt x="1598549" y="318135"/>
                  </a:lnTo>
                  <a:lnTo>
                    <a:pt x="1394459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56269" y="1671066"/>
              <a:ext cx="2788920" cy="2406650"/>
            </a:xfrm>
            <a:custGeom>
              <a:avLst/>
              <a:gdLst/>
              <a:ahLst/>
              <a:cxnLst/>
              <a:rect l="l" t="t" r="r" b="b"/>
              <a:pathLst>
                <a:path w="2788920" h="2406650">
                  <a:moveTo>
                    <a:pt x="0" y="1203198"/>
                  </a:moveTo>
                  <a:lnTo>
                    <a:pt x="368680" y="1027176"/>
                  </a:lnTo>
                  <a:lnTo>
                    <a:pt x="106172" y="742696"/>
                  </a:lnTo>
                  <a:lnTo>
                    <a:pt x="524890" y="701801"/>
                  </a:lnTo>
                  <a:lnTo>
                    <a:pt x="408431" y="352425"/>
                  </a:lnTo>
                  <a:lnTo>
                    <a:pt x="813434" y="452882"/>
                  </a:lnTo>
                  <a:lnTo>
                    <a:pt x="860805" y="91567"/>
                  </a:lnTo>
                  <a:lnTo>
                    <a:pt x="1190371" y="318135"/>
                  </a:lnTo>
                  <a:lnTo>
                    <a:pt x="1394459" y="0"/>
                  </a:lnTo>
                  <a:lnTo>
                    <a:pt x="1598549" y="318135"/>
                  </a:lnTo>
                  <a:lnTo>
                    <a:pt x="1928113" y="91567"/>
                  </a:lnTo>
                  <a:lnTo>
                    <a:pt x="1975484" y="452882"/>
                  </a:lnTo>
                  <a:lnTo>
                    <a:pt x="2380487" y="352425"/>
                  </a:lnTo>
                  <a:lnTo>
                    <a:pt x="2264029" y="701801"/>
                  </a:lnTo>
                  <a:lnTo>
                    <a:pt x="2682748" y="742696"/>
                  </a:lnTo>
                  <a:lnTo>
                    <a:pt x="2420238" y="1027176"/>
                  </a:lnTo>
                  <a:lnTo>
                    <a:pt x="2788920" y="1203198"/>
                  </a:lnTo>
                  <a:lnTo>
                    <a:pt x="2420238" y="1379220"/>
                  </a:lnTo>
                  <a:lnTo>
                    <a:pt x="2682748" y="1663700"/>
                  </a:lnTo>
                  <a:lnTo>
                    <a:pt x="2264029" y="1704594"/>
                  </a:lnTo>
                  <a:lnTo>
                    <a:pt x="2380487" y="2053971"/>
                  </a:lnTo>
                  <a:lnTo>
                    <a:pt x="1975484" y="1953514"/>
                  </a:lnTo>
                  <a:lnTo>
                    <a:pt x="1928113" y="2314829"/>
                  </a:lnTo>
                  <a:lnTo>
                    <a:pt x="1598549" y="2088261"/>
                  </a:lnTo>
                  <a:lnTo>
                    <a:pt x="1394459" y="2406396"/>
                  </a:lnTo>
                  <a:lnTo>
                    <a:pt x="1190371" y="2088261"/>
                  </a:lnTo>
                  <a:lnTo>
                    <a:pt x="860805" y="2314829"/>
                  </a:lnTo>
                  <a:lnTo>
                    <a:pt x="813434" y="1953514"/>
                  </a:lnTo>
                  <a:lnTo>
                    <a:pt x="408431" y="2053971"/>
                  </a:lnTo>
                  <a:lnTo>
                    <a:pt x="524890" y="1704594"/>
                  </a:lnTo>
                  <a:lnTo>
                    <a:pt x="106172" y="1663700"/>
                  </a:lnTo>
                  <a:lnTo>
                    <a:pt x="368680" y="1379220"/>
                  </a:lnTo>
                  <a:lnTo>
                    <a:pt x="0" y="1203198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006585" y="2612847"/>
            <a:ext cx="12884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Arial MT"/>
                <a:cs typeface="Arial MT"/>
              </a:rPr>
              <a:t>COMPANY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 MT"/>
                <a:cs typeface="Arial MT"/>
              </a:rPr>
              <a:t>OBJECTIVES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264087" y="2031301"/>
            <a:ext cx="7200964" cy="2443161"/>
            <a:chOff x="4264087" y="2031301"/>
            <a:chExt cx="7200964" cy="2443161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25811" y="3015995"/>
              <a:ext cx="1539240" cy="145846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264087" y="2031301"/>
              <a:ext cx="3803015" cy="1612900"/>
            </a:xfrm>
            <a:custGeom>
              <a:avLst/>
              <a:gdLst/>
              <a:ahLst/>
              <a:cxnLst/>
              <a:rect l="l" t="t" r="r" b="b"/>
              <a:pathLst>
                <a:path w="3803015" h="1612900">
                  <a:moveTo>
                    <a:pt x="3744468" y="38100"/>
                  </a:moveTo>
                  <a:lnTo>
                    <a:pt x="3731768" y="31750"/>
                  </a:lnTo>
                  <a:lnTo>
                    <a:pt x="3668268" y="0"/>
                  </a:lnTo>
                  <a:lnTo>
                    <a:pt x="3668268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668268" y="44450"/>
                  </a:lnTo>
                  <a:lnTo>
                    <a:pt x="3668268" y="76200"/>
                  </a:lnTo>
                  <a:lnTo>
                    <a:pt x="3731768" y="44450"/>
                  </a:lnTo>
                  <a:lnTo>
                    <a:pt x="3744468" y="38100"/>
                  </a:lnTo>
                  <a:close/>
                </a:path>
                <a:path w="3803015" h="1612900">
                  <a:moveTo>
                    <a:pt x="3802634" y="1574038"/>
                  </a:moveTo>
                  <a:lnTo>
                    <a:pt x="112776" y="1568094"/>
                  </a:lnTo>
                  <a:lnTo>
                    <a:pt x="112776" y="1536319"/>
                  </a:lnTo>
                  <a:lnTo>
                    <a:pt x="36576" y="1574292"/>
                  </a:lnTo>
                  <a:lnTo>
                    <a:pt x="112776" y="1612519"/>
                  </a:lnTo>
                  <a:lnTo>
                    <a:pt x="112776" y="1580794"/>
                  </a:lnTo>
                  <a:lnTo>
                    <a:pt x="3802634" y="1586738"/>
                  </a:lnTo>
                  <a:lnTo>
                    <a:pt x="3802634" y="15740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63845" y="1689670"/>
            <a:ext cx="213550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i="1" spc="10" dirty="0">
                <a:latin typeface="Arial"/>
                <a:cs typeface="Arial"/>
              </a:rPr>
              <a:t>Work</a:t>
            </a:r>
            <a:r>
              <a:rPr sz="1850" i="1" spc="-50" dirty="0">
                <a:latin typeface="Arial"/>
                <a:cs typeface="Arial"/>
              </a:rPr>
              <a:t> </a:t>
            </a:r>
            <a:r>
              <a:rPr sz="1850" i="1" spc="5" dirty="0">
                <a:latin typeface="Arial"/>
                <a:cs typeface="Arial"/>
              </a:rPr>
              <a:t>/</a:t>
            </a:r>
            <a:r>
              <a:rPr sz="1850" i="1" spc="-40" dirty="0">
                <a:latin typeface="Arial"/>
                <a:cs typeface="Arial"/>
              </a:rPr>
              <a:t> </a:t>
            </a:r>
            <a:r>
              <a:rPr sz="1850" i="1" spc="10" dirty="0">
                <a:latin typeface="Arial"/>
                <a:cs typeface="Arial"/>
              </a:rPr>
              <a:t>Performance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62132" y="2445505"/>
            <a:ext cx="3649345" cy="1490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ALIGNMENT</a:t>
            </a:r>
            <a:endParaRPr sz="4800" dirty="0">
              <a:latin typeface="Arial"/>
              <a:cs typeface="Arial"/>
            </a:endParaRPr>
          </a:p>
          <a:p>
            <a:pPr marL="807085">
              <a:lnSpc>
                <a:spcPct val="100000"/>
              </a:lnSpc>
              <a:spcBef>
                <a:spcPts val="3545"/>
              </a:spcBef>
            </a:pPr>
            <a:r>
              <a:rPr sz="1850" i="1" spc="10" dirty="0">
                <a:latin typeface="Arial"/>
                <a:cs typeface="Arial"/>
              </a:rPr>
              <a:t>Compensation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6041" y="5157978"/>
            <a:ext cx="11376660" cy="830580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05"/>
              </a:spcBef>
            </a:pPr>
            <a:r>
              <a:rPr sz="2400" spc="-5" dirty="0">
                <a:latin typeface="Arial MT"/>
                <a:cs typeface="Arial MT"/>
              </a:rPr>
              <a:t>PERFORMANCE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MEASURES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WILL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PUT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PLACE</a:t>
            </a:r>
            <a:r>
              <a:rPr sz="2400" spc="-30" dirty="0">
                <a:latin typeface="Arial MT"/>
                <a:cs typeface="Arial MT"/>
              </a:rPr>
              <a:t> TO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EVALUATE</a:t>
            </a:r>
            <a:endParaRPr sz="2400">
              <a:latin typeface="Arial MT"/>
              <a:cs typeface="Arial MT"/>
            </a:endParaRPr>
          </a:p>
          <a:p>
            <a:pPr marL="635" algn="ctr">
              <a:lnSpc>
                <a:spcPct val="100000"/>
              </a:lnSpc>
            </a:pPr>
            <a:r>
              <a:rPr sz="2400" spc="-5" dirty="0">
                <a:latin typeface="Arial MT"/>
                <a:cs typeface="Arial MT"/>
              </a:rPr>
              <a:t>PERFORMANCE.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FEE7A6B4-5A18-285D-7D35-0D9CFBEA9D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Evaluating</a:t>
            </a:r>
            <a:r>
              <a:rPr lang="en-CA" spc="-80" dirty="0"/>
              <a:t> </a:t>
            </a:r>
            <a:r>
              <a:rPr lang="en-CA" dirty="0"/>
              <a:t>Performance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00AA99-635C-3A99-DEB3-7F3104998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Evaluating</a:t>
            </a:r>
            <a:r>
              <a:rPr lang="en-CA" spc="-55" dirty="0"/>
              <a:t> </a:t>
            </a:r>
            <a:r>
              <a:rPr lang="en-CA" dirty="0"/>
              <a:t>Responsibility</a:t>
            </a:r>
            <a:r>
              <a:rPr lang="en-CA" spc="-60" dirty="0"/>
              <a:t> </a:t>
            </a:r>
            <a:r>
              <a:rPr lang="en-CA" dirty="0"/>
              <a:t>Centers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57567" y="1163145"/>
          <a:ext cx="10476865" cy="38696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2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Responsibility</a:t>
                      </a:r>
                      <a:r>
                        <a:rPr sz="2400" b="1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Centre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Evaluation</a:t>
                      </a:r>
                      <a:r>
                        <a:rPr sz="24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Basis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552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Expense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Center</a:t>
                      </a:r>
                      <a:endParaRPr sz="2400" dirty="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281940" indent="-190500">
                        <a:lnSpc>
                          <a:spcPct val="100000"/>
                        </a:lnSpc>
                        <a:spcBef>
                          <a:spcPts val="305"/>
                        </a:spcBef>
                        <a:buChar char="•"/>
                        <a:tabLst>
                          <a:tab pos="282575" algn="l"/>
                        </a:tabLst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Minimizing</a:t>
                      </a:r>
                      <a:r>
                        <a:rPr sz="2400" spc="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costs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for a</a:t>
                      </a:r>
                      <a:r>
                        <a:rPr sz="2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fixed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level</a:t>
                      </a:r>
                      <a:r>
                        <a:rPr sz="24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2400" spc="-10" dirty="0">
                          <a:latin typeface="Arial MT"/>
                          <a:cs typeface="Arial MT"/>
                        </a:rPr>
                        <a:t> output</a:t>
                      </a:r>
                      <a:endParaRPr sz="2400">
                        <a:latin typeface="Arial MT"/>
                        <a:cs typeface="Arial MT"/>
                      </a:endParaRPr>
                    </a:p>
                    <a:p>
                      <a:pPr marL="281940" indent="-190500">
                        <a:lnSpc>
                          <a:spcPct val="100000"/>
                        </a:lnSpc>
                        <a:buChar char="•"/>
                        <a:tabLst>
                          <a:tab pos="282575" algn="l"/>
                        </a:tabLst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Managing </a:t>
                      </a:r>
                      <a:r>
                        <a:rPr sz="2400" spc="-10" dirty="0">
                          <a:latin typeface="Arial MT"/>
                          <a:cs typeface="Arial MT"/>
                        </a:rPr>
                        <a:t>budget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Revenue</a:t>
                      </a:r>
                      <a:r>
                        <a:rPr sz="2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Center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34975" indent="-342900">
                        <a:lnSpc>
                          <a:spcPct val="100000"/>
                        </a:lnSpc>
                        <a:spcBef>
                          <a:spcPts val="305"/>
                        </a:spcBef>
                        <a:buChar char="•"/>
                        <a:tabLst>
                          <a:tab pos="434340" algn="l"/>
                          <a:tab pos="434975" algn="l"/>
                        </a:tabLst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Maximizing</a:t>
                      </a:r>
                      <a:r>
                        <a:rPr sz="2400" spc="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revenues,</a:t>
                      </a:r>
                      <a:r>
                        <a:rPr sz="24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number</a:t>
                      </a:r>
                      <a:r>
                        <a:rPr sz="24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24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orders</a:t>
                      </a:r>
                      <a:r>
                        <a:rPr sz="24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/</a:t>
                      </a:r>
                      <a:r>
                        <a:rPr sz="2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units</a:t>
                      </a:r>
                      <a:endParaRPr sz="2400">
                        <a:latin typeface="Arial MT"/>
                        <a:cs typeface="Arial MT"/>
                      </a:endParaRPr>
                    </a:p>
                    <a:p>
                      <a:pPr marL="434975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sold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 MT"/>
                          <a:cs typeface="Arial MT"/>
                        </a:rPr>
                        <a:t>Profit</a:t>
                      </a:r>
                      <a:r>
                        <a:rPr sz="2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Center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434975" indent="-342900">
                        <a:lnSpc>
                          <a:spcPct val="100000"/>
                        </a:lnSpc>
                        <a:spcBef>
                          <a:spcPts val="305"/>
                        </a:spcBef>
                        <a:buChar char="•"/>
                        <a:tabLst>
                          <a:tab pos="434340" algn="l"/>
                          <a:tab pos="434975" algn="l"/>
                        </a:tabLst>
                      </a:pPr>
                      <a:r>
                        <a:rPr sz="2400" spc="-50" dirty="0">
                          <a:latin typeface="Arial MT"/>
                          <a:cs typeface="Arial MT"/>
                        </a:rPr>
                        <a:t>Target</a:t>
                      </a:r>
                      <a:r>
                        <a:rPr sz="24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Profit</a:t>
                      </a:r>
                      <a:r>
                        <a:rPr sz="24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(Contribution</a:t>
                      </a:r>
                      <a:r>
                        <a:rPr sz="16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Margin</a:t>
                      </a:r>
                      <a:r>
                        <a:rPr sz="16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–</a:t>
                      </a:r>
                      <a:r>
                        <a:rPr sz="16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Traceable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Fixed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Costs)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 MT"/>
                          <a:cs typeface="Arial MT"/>
                        </a:rPr>
                        <a:t>Investment</a:t>
                      </a:r>
                      <a:r>
                        <a:rPr sz="24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Center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34975" indent="-342900">
                        <a:lnSpc>
                          <a:spcPct val="100000"/>
                        </a:lnSpc>
                        <a:spcBef>
                          <a:spcPts val="305"/>
                        </a:spcBef>
                        <a:buChar char="•"/>
                        <a:tabLst>
                          <a:tab pos="434340" algn="l"/>
                          <a:tab pos="434975" algn="l"/>
                        </a:tabLst>
                      </a:pPr>
                      <a:r>
                        <a:rPr sz="2400" dirty="0">
                          <a:latin typeface="Arial MT"/>
                          <a:cs typeface="Arial MT"/>
                        </a:rPr>
                        <a:t>ROI</a:t>
                      </a:r>
                      <a:r>
                        <a:rPr sz="2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(Operating</a:t>
                      </a:r>
                      <a:r>
                        <a:rPr sz="1600" spc="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Income/Avg.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Operating</a:t>
                      </a:r>
                      <a:r>
                        <a:rPr sz="1600" spc="-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Assets)</a:t>
                      </a:r>
                      <a:endParaRPr sz="1600" dirty="0">
                        <a:latin typeface="Arial MT"/>
                        <a:cs typeface="Arial MT"/>
                      </a:endParaRPr>
                    </a:p>
                    <a:p>
                      <a:pPr marL="434975" indent="-342900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•"/>
                        <a:tabLst>
                          <a:tab pos="434340" algn="l"/>
                          <a:tab pos="434975" algn="l"/>
                        </a:tabLst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Residual</a:t>
                      </a:r>
                      <a:r>
                        <a:rPr sz="2400" spc="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Income</a:t>
                      </a:r>
                      <a:r>
                        <a:rPr sz="24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(operating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income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-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(minimum</a:t>
                      </a:r>
                      <a:r>
                        <a:rPr sz="16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required</a:t>
                      </a:r>
                      <a:endParaRPr sz="1600" dirty="0">
                        <a:latin typeface="Arial MT"/>
                        <a:cs typeface="Arial MT"/>
                      </a:endParaRPr>
                    </a:p>
                    <a:p>
                      <a:pPr marL="4349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return</a:t>
                      </a:r>
                      <a:r>
                        <a:rPr sz="16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x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average operating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assets)</a:t>
                      </a:r>
                      <a:endParaRPr sz="1600" dirty="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983432" y="5486207"/>
            <a:ext cx="10476230" cy="462280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2400" dirty="0">
                <a:latin typeface="Arial MT"/>
                <a:cs typeface="Arial MT"/>
              </a:rPr>
              <a:t>Why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are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these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appropriate?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1BB8DCFE-499C-0A3F-A083-33A4F67F5E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spc="-50" dirty="0"/>
              <a:t>Types</a:t>
            </a:r>
            <a:r>
              <a:rPr lang="en-CA" dirty="0"/>
              <a:t> Performance</a:t>
            </a:r>
            <a:r>
              <a:rPr lang="en-CA" spc="-65" dirty="0"/>
              <a:t> </a:t>
            </a:r>
            <a:r>
              <a:rPr lang="en-CA" dirty="0"/>
              <a:t>Measures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3335" y="1161287"/>
            <a:ext cx="6830695" cy="830580"/>
          </a:xfrm>
          <a:prstGeom prst="rect">
            <a:avLst/>
          </a:prstGeom>
          <a:ln w="28575">
            <a:solidFill>
              <a:srgbClr val="ED037C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99085" marR="196215" indent="-94615">
              <a:lnSpc>
                <a:spcPct val="100000"/>
              </a:lnSpc>
              <a:spcBef>
                <a:spcPts val="295"/>
              </a:spcBef>
            </a:pPr>
            <a:r>
              <a:rPr sz="2400" spc="-5" dirty="0">
                <a:latin typeface="Arial MT"/>
                <a:cs typeface="Arial MT"/>
              </a:rPr>
              <a:t>Based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on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financial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information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such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as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financial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statements,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ratios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 other</a:t>
            </a:r>
            <a:r>
              <a:rPr sz="2400" spc="-5" dirty="0">
                <a:latin typeface="Arial MT"/>
                <a:cs typeface="Arial MT"/>
              </a:rPr>
              <a:t> monetary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amounts.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19071" y="2346981"/>
            <a:ext cx="6845934" cy="830580"/>
          </a:xfrm>
          <a:prstGeom prst="rect">
            <a:avLst/>
          </a:prstGeom>
          <a:ln w="28575">
            <a:solidFill>
              <a:srgbClr val="ED037C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219835" marR="179070" indent="-1033780">
              <a:lnSpc>
                <a:spcPct val="100000"/>
              </a:lnSpc>
              <a:spcBef>
                <a:spcPts val="300"/>
              </a:spcBef>
            </a:pPr>
            <a:r>
              <a:rPr sz="2400" spc="-5" dirty="0">
                <a:latin typeface="Arial MT"/>
                <a:cs typeface="Arial MT"/>
              </a:rPr>
              <a:t>Any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quantitative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measure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performance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5" dirty="0">
                <a:latin typeface="Arial MT"/>
                <a:cs typeface="Arial MT"/>
              </a:rPr>
              <a:t> is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not expressed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</a:t>
            </a:r>
            <a:r>
              <a:rPr sz="2400" dirty="0">
                <a:latin typeface="Arial MT"/>
                <a:cs typeface="Arial MT"/>
              </a:rPr>
              <a:t> monetary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units.</a:t>
            </a:r>
          </a:p>
        </p:txBody>
      </p:sp>
      <p:sp>
        <p:nvSpPr>
          <p:cNvPr id="5" name="object 5"/>
          <p:cNvSpPr/>
          <p:nvPr/>
        </p:nvSpPr>
        <p:spPr>
          <a:xfrm>
            <a:off x="788060" y="1180337"/>
            <a:ext cx="3321050" cy="792480"/>
          </a:xfrm>
          <a:custGeom>
            <a:avLst/>
            <a:gdLst/>
            <a:ahLst/>
            <a:cxnLst/>
            <a:rect l="l" t="t" r="r" b="b"/>
            <a:pathLst>
              <a:path w="3321050" h="792480">
                <a:moveTo>
                  <a:pt x="0" y="132080"/>
                </a:moveTo>
                <a:lnTo>
                  <a:pt x="6733" y="90350"/>
                </a:lnTo>
                <a:lnTo>
                  <a:pt x="25482" y="54095"/>
                </a:lnTo>
                <a:lnTo>
                  <a:pt x="54073" y="25497"/>
                </a:lnTo>
                <a:lnTo>
                  <a:pt x="90331" y="6738"/>
                </a:lnTo>
                <a:lnTo>
                  <a:pt x="132079" y="0"/>
                </a:lnTo>
                <a:lnTo>
                  <a:pt x="3188716" y="0"/>
                </a:lnTo>
                <a:lnTo>
                  <a:pt x="3230445" y="6738"/>
                </a:lnTo>
                <a:lnTo>
                  <a:pt x="3266700" y="25497"/>
                </a:lnTo>
                <a:lnTo>
                  <a:pt x="3295298" y="54095"/>
                </a:lnTo>
                <a:lnTo>
                  <a:pt x="3314057" y="90350"/>
                </a:lnTo>
                <a:lnTo>
                  <a:pt x="3320796" y="132080"/>
                </a:lnTo>
                <a:lnTo>
                  <a:pt x="3320796" y="660400"/>
                </a:lnTo>
                <a:lnTo>
                  <a:pt x="3314057" y="702129"/>
                </a:lnTo>
                <a:lnTo>
                  <a:pt x="3295298" y="738384"/>
                </a:lnTo>
                <a:lnTo>
                  <a:pt x="3266700" y="766982"/>
                </a:lnTo>
                <a:lnTo>
                  <a:pt x="3230445" y="785741"/>
                </a:lnTo>
                <a:lnTo>
                  <a:pt x="3188716" y="792480"/>
                </a:lnTo>
                <a:lnTo>
                  <a:pt x="132079" y="792480"/>
                </a:lnTo>
                <a:lnTo>
                  <a:pt x="90331" y="785741"/>
                </a:lnTo>
                <a:lnTo>
                  <a:pt x="54073" y="766982"/>
                </a:lnTo>
                <a:lnTo>
                  <a:pt x="25482" y="738384"/>
                </a:lnTo>
                <a:lnTo>
                  <a:pt x="6733" y="702129"/>
                </a:lnTo>
                <a:lnTo>
                  <a:pt x="0" y="660400"/>
                </a:lnTo>
                <a:lnTo>
                  <a:pt x="0" y="132080"/>
                </a:lnTo>
                <a:close/>
              </a:path>
            </a:pathLst>
          </a:custGeom>
          <a:ln w="25399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64971" y="1412100"/>
            <a:ext cx="26695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Financial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Measures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3967" y="2346981"/>
            <a:ext cx="3321050" cy="792480"/>
          </a:xfrm>
          <a:custGeom>
            <a:avLst/>
            <a:gdLst/>
            <a:ahLst/>
            <a:cxnLst/>
            <a:rect l="l" t="t" r="r" b="b"/>
            <a:pathLst>
              <a:path w="3321050" h="792479">
                <a:moveTo>
                  <a:pt x="0" y="132080"/>
                </a:moveTo>
                <a:lnTo>
                  <a:pt x="6733" y="90350"/>
                </a:lnTo>
                <a:lnTo>
                  <a:pt x="25482" y="54095"/>
                </a:lnTo>
                <a:lnTo>
                  <a:pt x="54073" y="25497"/>
                </a:lnTo>
                <a:lnTo>
                  <a:pt x="90331" y="6738"/>
                </a:lnTo>
                <a:lnTo>
                  <a:pt x="132079" y="0"/>
                </a:lnTo>
                <a:lnTo>
                  <a:pt x="3188716" y="0"/>
                </a:lnTo>
                <a:lnTo>
                  <a:pt x="3230445" y="6738"/>
                </a:lnTo>
                <a:lnTo>
                  <a:pt x="3266700" y="25497"/>
                </a:lnTo>
                <a:lnTo>
                  <a:pt x="3295298" y="54095"/>
                </a:lnTo>
                <a:lnTo>
                  <a:pt x="3314057" y="90350"/>
                </a:lnTo>
                <a:lnTo>
                  <a:pt x="3320796" y="132080"/>
                </a:lnTo>
                <a:lnTo>
                  <a:pt x="3320796" y="660400"/>
                </a:lnTo>
                <a:lnTo>
                  <a:pt x="3314057" y="702129"/>
                </a:lnTo>
                <a:lnTo>
                  <a:pt x="3295298" y="738384"/>
                </a:lnTo>
                <a:lnTo>
                  <a:pt x="3266700" y="766982"/>
                </a:lnTo>
                <a:lnTo>
                  <a:pt x="3230445" y="785741"/>
                </a:lnTo>
                <a:lnTo>
                  <a:pt x="3188716" y="792480"/>
                </a:lnTo>
                <a:lnTo>
                  <a:pt x="132079" y="792480"/>
                </a:lnTo>
                <a:lnTo>
                  <a:pt x="90331" y="785741"/>
                </a:lnTo>
                <a:lnTo>
                  <a:pt x="54073" y="766982"/>
                </a:lnTo>
                <a:lnTo>
                  <a:pt x="25482" y="738384"/>
                </a:lnTo>
                <a:lnTo>
                  <a:pt x="6733" y="702129"/>
                </a:lnTo>
                <a:lnTo>
                  <a:pt x="0" y="660400"/>
                </a:lnTo>
                <a:lnTo>
                  <a:pt x="0" y="132080"/>
                </a:lnTo>
                <a:close/>
              </a:path>
            </a:pathLst>
          </a:custGeom>
          <a:ln w="25399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90486" y="2440075"/>
            <a:ext cx="19024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1940" marR="5080" indent="-26987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N</a:t>
            </a:r>
            <a:r>
              <a:rPr sz="2400" spc="-15" dirty="0">
                <a:latin typeface="Arial MT"/>
                <a:cs typeface="Arial MT"/>
              </a:rPr>
              <a:t>o</a:t>
            </a:r>
            <a:r>
              <a:rPr sz="2400" spc="-10" dirty="0">
                <a:latin typeface="Arial MT"/>
                <a:cs typeface="Arial MT"/>
              </a:rPr>
              <a:t>n</a:t>
            </a:r>
            <a:r>
              <a:rPr sz="2400" dirty="0">
                <a:latin typeface="Arial MT"/>
                <a:cs typeface="Arial MT"/>
              </a:rPr>
              <a:t>-F</a:t>
            </a:r>
            <a:r>
              <a:rPr sz="2400" spc="-10" dirty="0">
                <a:latin typeface="Arial MT"/>
                <a:cs typeface="Arial MT"/>
              </a:rPr>
              <a:t>i</a:t>
            </a:r>
            <a:r>
              <a:rPr sz="2400" spc="-5" dirty="0">
                <a:latin typeface="Arial MT"/>
                <a:cs typeface="Arial MT"/>
              </a:rPr>
              <a:t>na</a:t>
            </a:r>
            <a:r>
              <a:rPr sz="2400" spc="-15" dirty="0">
                <a:latin typeface="Arial MT"/>
                <a:cs typeface="Arial MT"/>
              </a:rPr>
              <a:t>n</a:t>
            </a:r>
            <a:r>
              <a:rPr sz="2400" spc="-5" dirty="0">
                <a:latin typeface="Arial MT"/>
                <a:cs typeface="Arial MT"/>
              </a:rPr>
              <a:t>ci</a:t>
            </a:r>
            <a:r>
              <a:rPr sz="2400" spc="-15" dirty="0">
                <a:latin typeface="Arial MT"/>
                <a:cs typeface="Arial MT"/>
              </a:rPr>
              <a:t>a</a:t>
            </a:r>
            <a:r>
              <a:rPr sz="2400" spc="-5" dirty="0">
                <a:latin typeface="Arial MT"/>
                <a:cs typeface="Arial MT"/>
              </a:rPr>
              <a:t>l  </a:t>
            </a:r>
            <a:r>
              <a:rPr sz="2400" dirty="0">
                <a:latin typeface="Arial MT"/>
                <a:cs typeface="Arial MT"/>
              </a:rPr>
              <a:t>Measures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73405" y="3532675"/>
            <a:ext cx="11045190" cy="252920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1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MT"/>
                <a:cs typeface="Arial MT"/>
              </a:rPr>
              <a:t>Financial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performance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measurement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spc="-5" dirty="0">
                <a:latin typeface="Wingdings"/>
                <a:cs typeface="Wingdings"/>
              </a:rPr>
              <a:t></a:t>
            </a:r>
            <a:r>
              <a:rPr sz="2400" spc="-5" dirty="0">
                <a:latin typeface="Arial MT"/>
                <a:cs typeface="Arial MT"/>
              </a:rPr>
              <a:t>Short-term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success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factors</a:t>
            </a:r>
          </a:p>
          <a:p>
            <a:pPr marL="812800" lvl="1" indent="-342900">
              <a:lnSpc>
                <a:spcPct val="100000"/>
              </a:lnSpc>
              <a:spcBef>
                <a:spcPts val="615"/>
              </a:spcBef>
              <a:buChar char="•"/>
              <a:tabLst>
                <a:tab pos="812165" algn="l"/>
                <a:tab pos="812800" algn="l"/>
              </a:tabLst>
            </a:pPr>
            <a:r>
              <a:rPr sz="2400" spc="-5" dirty="0">
                <a:latin typeface="Arial MT"/>
                <a:cs typeface="Arial MT"/>
              </a:rPr>
              <a:t>Revenues,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profits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cash flows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 the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company.</a:t>
            </a:r>
            <a:endParaRPr sz="2400" dirty="0">
              <a:latin typeface="Arial MT"/>
              <a:cs typeface="Arial MT"/>
            </a:endParaRPr>
          </a:p>
          <a:p>
            <a:pPr marL="355600" marR="108585" indent="-342900">
              <a:lnSpc>
                <a:spcPct val="1004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MT"/>
                <a:cs typeface="Arial MT"/>
              </a:rPr>
              <a:t>Non-financial</a:t>
            </a:r>
            <a:r>
              <a:rPr sz="2400" spc="4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performance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measurement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 MT"/>
                <a:cs typeface="Arial MT"/>
              </a:rPr>
              <a:t>Long-term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strategic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success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an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organization.</a:t>
            </a:r>
            <a:endParaRPr sz="2400" dirty="0">
              <a:latin typeface="Arial MT"/>
              <a:cs typeface="Arial MT"/>
            </a:endParaRPr>
          </a:p>
          <a:p>
            <a:pPr marL="812800" marR="5080" lvl="1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812165" algn="l"/>
                <a:tab pos="812800" algn="l"/>
              </a:tabLst>
            </a:pPr>
            <a:r>
              <a:rPr sz="2400" spc="-5" dirty="0">
                <a:latin typeface="Arial MT"/>
                <a:cs typeface="Arial MT"/>
              </a:rPr>
              <a:t>Satisfaction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customers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their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retention,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2"/>
              </a:rPr>
              <a:t>brand</a:t>
            </a:r>
            <a:r>
              <a:rPr sz="2400" spc="10" dirty="0">
                <a:latin typeface="Arial MT"/>
                <a:cs typeface="Arial MT"/>
                <a:hlinkClick r:id="rId2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3"/>
              </a:rPr>
              <a:t>development</a:t>
            </a:r>
            <a:r>
              <a:rPr sz="2400" spc="-5" dirty="0">
                <a:latin typeface="Arial MT"/>
                <a:cs typeface="Arial MT"/>
              </a:rPr>
              <a:t>,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employee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motivation,</a:t>
            </a:r>
            <a:r>
              <a:rPr sz="2400" dirty="0">
                <a:latin typeface="Arial MT"/>
                <a:cs typeface="Arial MT"/>
              </a:rPr>
              <a:t> the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capacity</a:t>
            </a:r>
            <a:r>
              <a:rPr sz="2400" spc="20" dirty="0">
                <a:latin typeface="Arial MT"/>
                <a:cs typeface="Arial MT"/>
                <a:hlinkClick r:id="rId4"/>
              </a:rPr>
              <a:t> </a:t>
            </a:r>
            <a:r>
              <a:rPr sz="2400" dirty="0">
                <a:latin typeface="Arial MT"/>
                <a:cs typeface="Arial MT"/>
              </a:rPr>
              <a:t>of </a:t>
            </a:r>
            <a:r>
              <a:rPr sz="2400" spc="-5" dirty="0">
                <a:latin typeface="Arial MT"/>
                <a:cs typeface="Arial MT"/>
              </a:rPr>
              <a:t>organization,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5"/>
              </a:rPr>
              <a:t>market</a:t>
            </a:r>
            <a:r>
              <a:rPr sz="2400" spc="-15" dirty="0">
                <a:latin typeface="Arial MT"/>
                <a:cs typeface="Arial MT"/>
                <a:hlinkClick r:id="rId5"/>
              </a:rPr>
              <a:t> </a:t>
            </a:r>
            <a:r>
              <a:rPr sz="2400" spc="-5" dirty="0">
                <a:latin typeface="Arial MT"/>
                <a:cs typeface="Arial MT"/>
              </a:rPr>
              <a:t>share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etc.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748659B1-7758-7F13-EAFC-EEC513745E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spc="-20" dirty="0"/>
              <a:t> </a:t>
            </a:r>
            <a:r>
              <a:rPr lang="en-US" dirty="0"/>
              <a:t>to</a:t>
            </a:r>
            <a:r>
              <a:rPr lang="en-US" spc="-5" dirty="0"/>
              <a:t> </a:t>
            </a:r>
            <a:r>
              <a:rPr lang="en-US" dirty="0"/>
              <a:t>come</a:t>
            </a:r>
            <a:r>
              <a:rPr lang="en-US" spc="-20" dirty="0"/>
              <a:t> </a:t>
            </a:r>
            <a:r>
              <a:rPr lang="en-US" dirty="0"/>
              <a:t>up</a:t>
            </a:r>
            <a:r>
              <a:rPr lang="en-US" spc="-10" dirty="0"/>
              <a:t> </a:t>
            </a:r>
            <a:r>
              <a:rPr lang="en-US" dirty="0"/>
              <a:t>with</a:t>
            </a:r>
            <a:r>
              <a:rPr lang="en-US" spc="-25" dirty="0"/>
              <a:t> </a:t>
            </a:r>
            <a:r>
              <a:rPr lang="en-US" dirty="0"/>
              <a:t>good</a:t>
            </a:r>
            <a:r>
              <a:rPr lang="en-US" spc="5" dirty="0"/>
              <a:t> </a:t>
            </a:r>
            <a:r>
              <a:rPr lang="en-US" dirty="0"/>
              <a:t>performance</a:t>
            </a:r>
            <a:r>
              <a:rPr lang="en-US" spc="-40" dirty="0"/>
              <a:t> </a:t>
            </a:r>
            <a:r>
              <a:rPr lang="en-US" dirty="0"/>
              <a:t>measures?</a:t>
            </a:r>
            <a:endParaRPr lang="en-CA" dirty="0"/>
          </a:p>
        </p:txBody>
      </p:sp>
      <p:sp>
        <p:nvSpPr>
          <p:cNvPr id="3" name="object 3"/>
          <p:cNvSpPr txBox="1"/>
          <p:nvPr/>
        </p:nvSpPr>
        <p:spPr>
          <a:xfrm>
            <a:off x="3719736" y="1320720"/>
            <a:ext cx="7559040" cy="407804"/>
          </a:xfrm>
          <a:prstGeom prst="rect">
            <a:avLst/>
          </a:prstGeom>
          <a:ln w="12700">
            <a:solidFill>
              <a:srgbClr val="ED037C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300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Specific: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What </a:t>
            </a:r>
            <a:r>
              <a:rPr sz="2400" spc="-10" dirty="0">
                <a:latin typeface="Arial MT"/>
                <a:cs typeface="Arial MT"/>
              </a:rPr>
              <a:t>is</a:t>
            </a:r>
            <a:r>
              <a:rPr sz="2400" dirty="0">
                <a:latin typeface="Arial MT"/>
                <a:cs typeface="Arial MT"/>
              </a:rPr>
              <a:t> to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accomplished?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15876" y="2042235"/>
            <a:ext cx="7558937" cy="787120"/>
          </a:xfrm>
          <a:prstGeom prst="rect">
            <a:avLst/>
          </a:prstGeom>
          <a:ln w="12700">
            <a:solidFill>
              <a:srgbClr val="ED037C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300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Measurable:</a:t>
            </a:r>
            <a:r>
              <a:rPr sz="2400" b="1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 MT"/>
                <a:cs typeface="Arial MT"/>
              </a:rPr>
              <a:t>How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can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objective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evaluated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(#,</a:t>
            </a:r>
          </a:p>
          <a:p>
            <a:pPr marL="635">
              <a:lnSpc>
                <a:spcPct val="100000"/>
              </a:lnSpc>
              <a:tabLst>
                <a:tab pos="608965" algn="l"/>
              </a:tabLst>
            </a:pPr>
            <a:r>
              <a:rPr sz="2400" spc="-5" dirty="0">
                <a:latin typeface="Arial MT"/>
                <a:cs typeface="Arial MT"/>
              </a:rPr>
              <a:t>%,	</a:t>
            </a:r>
            <a:r>
              <a:rPr sz="2400" dirty="0">
                <a:latin typeface="Arial MT"/>
                <a:cs typeface="Arial MT"/>
              </a:rPr>
              <a:t>rating…)?</a:t>
            </a:r>
          </a:p>
        </p:txBody>
      </p:sp>
      <p:sp>
        <p:nvSpPr>
          <p:cNvPr id="5" name="object 5"/>
          <p:cNvSpPr/>
          <p:nvPr/>
        </p:nvSpPr>
        <p:spPr>
          <a:xfrm>
            <a:off x="1312418" y="1268094"/>
            <a:ext cx="2124710" cy="539750"/>
          </a:xfrm>
          <a:custGeom>
            <a:avLst/>
            <a:gdLst/>
            <a:ahLst/>
            <a:cxnLst/>
            <a:rect l="l" t="t" r="r" b="b"/>
            <a:pathLst>
              <a:path w="2124710" h="539750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2034539" y="0"/>
                </a:lnTo>
                <a:lnTo>
                  <a:pt x="2069538" y="7066"/>
                </a:lnTo>
                <a:lnTo>
                  <a:pt x="2098119" y="26336"/>
                </a:lnTo>
                <a:lnTo>
                  <a:pt x="2117389" y="54917"/>
                </a:lnTo>
                <a:lnTo>
                  <a:pt x="2124456" y="89916"/>
                </a:lnTo>
                <a:lnTo>
                  <a:pt x="2124456" y="449580"/>
                </a:lnTo>
                <a:lnTo>
                  <a:pt x="2117389" y="484578"/>
                </a:lnTo>
                <a:lnTo>
                  <a:pt x="2098119" y="513159"/>
                </a:lnTo>
                <a:lnTo>
                  <a:pt x="2069538" y="532429"/>
                </a:lnTo>
                <a:lnTo>
                  <a:pt x="2034539" y="539496"/>
                </a:lnTo>
                <a:lnTo>
                  <a:pt x="89915" y="539496"/>
                </a:lnTo>
                <a:lnTo>
                  <a:pt x="54917" y="532429"/>
                </a:lnTo>
                <a:lnTo>
                  <a:pt x="26336" y="513159"/>
                </a:lnTo>
                <a:lnTo>
                  <a:pt x="7066" y="484578"/>
                </a:lnTo>
                <a:lnTo>
                  <a:pt x="0" y="449580"/>
                </a:lnTo>
                <a:lnTo>
                  <a:pt x="0" y="89916"/>
                </a:lnTo>
                <a:close/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69164" y="1368696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S</a:t>
            </a:r>
          </a:p>
        </p:txBody>
      </p:sp>
      <p:sp>
        <p:nvSpPr>
          <p:cNvPr id="7" name="object 7"/>
          <p:cNvSpPr/>
          <p:nvPr/>
        </p:nvSpPr>
        <p:spPr>
          <a:xfrm>
            <a:off x="1312418" y="2165920"/>
            <a:ext cx="2124710" cy="539750"/>
          </a:xfrm>
          <a:custGeom>
            <a:avLst/>
            <a:gdLst/>
            <a:ahLst/>
            <a:cxnLst/>
            <a:rect l="l" t="t" r="r" b="b"/>
            <a:pathLst>
              <a:path w="2124710" h="539750">
                <a:moveTo>
                  <a:pt x="0" y="89915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2034539" y="0"/>
                </a:lnTo>
                <a:lnTo>
                  <a:pt x="2069538" y="7066"/>
                </a:lnTo>
                <a:lnTo>
                  <a:pt x="2098119" y="26336"/>
                </a:lnTo>
                <a:lnTo>
                  <a:pt x="2117389" y="54917"/>
                </a:lnTo>
                <a:lnTo>
                  <a:pt x="2124456" y="89915"/>
                </a:lnTo>
                <a:lnTo>
                  <a:pt x="2124456" y="449580"/>
                </a:lnTo>
                <a:lnTo>
                  <a:pt x="2117389" y="484578"/>
                </a:lnTo>
                <a:lnTo>
                  <a:pt x="2098119" y="513159"/>
                </a:lnTo>
                <a:lnTo>
                  <a:pt x="2069538" y="532429"/>
                </a:lnTo>
                <a:lnTo>
                  <a:pt x="2034539" y="539496"/>
                </a:lnTo>
                <a:lnTo>
                  <a:pt x="89915" y="539496"/>
                </a:lnTo>
                <a:lnTo>
                  <a:pt x="54917" y="532429"/>
                </a:lnTo>
                <a:lnTo>
                  <a:pt x="26336" y="513159"/>
                </a:lnTo>
                <a:lnTo>
                  <a:pt x="7066" y="484578"/>
                </a:lnTo>
                <a:lnTo>
                  <a:pt x="0" y="449580"/>
                </a:lnTo>
                <a:lnTo>
                  <a:pt x="0" y="89915"/>
                </a:lnTo>
                <a:close/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36952" y="2248246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711913" y="3165374"/>
            <a:ext cx="7559040" cy="409086"/>
          </a:xfrm>
          <a:prstGeom prst="rect">
            <a:avLst/>
          </a:prstGeom>
          <a:ln w="12700">
            <a:solidFill>
              <a:srgbClr val="ED037C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310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Achievable: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 MT"/>
                <a:cs typeface="Arial MT"/>
              </a:rPr>
              <a:t>Can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person do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it?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11913" y="4116085"/>
            <a:ext cx="7559040" cy="778418"/>
          </a:xfrm>
          <a:prstGeom prst="rect">
            <a:avLst/>
          </a:prstGeom>
          <a:ln w="12700">
            <a:solidFill>
              <a:srgbClr val="ED037C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310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Relevant: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Is </a:t>
            </a:r>
            <a:r>
              <a:rPr sz="2400" spc="-5" dirty="0">
                <a:latin typeface="Arial MT"/>
                <a:cs typeface="Arial MT"/>
              </a:rPr>
              <a:t>it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congruent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with</a:t>
            </a:r>
            <a:r>
              <a:rPr sz="2400" dirty="0">
                <a:latin typeface="Arial MT"/>
                <a:cs typeface="Arial MT"/>
              </a:rPr>
              <a:t> the</a:t>
            </a:r>
            <a:r>
              <a:rPr sz="2400" spc="-10" dirty="0">
                <a:latin typeface="Arial MT"/>
                <a:cs typeface="Arial MT"/>
              </a:rPr>
              <a:t> company’s</a:t>
            </a:r>
            <a:endParaRPr sz="2400" dirty="0">
              <a:latin typeface="Arial MT"/>
              <a:cs typeface="Arial MT"/>
            </a:endParaRPr>
          </a:p>
          <a:p>
            <a:pPr marL="1270">
              <a:lnSpc>
                <a:spcPct val="100000"/>
              </a:lnSpc>
            </a:pPr>
            <a:r>
              <a:rPr sz="2400" spc="-5" dirty="0">
                <a:latin typeface="Arial MT"/>
                <a:cs typeface="Arial MT"/>
              </a:rPr>
              <a:t>objectives?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12418" y="3126639"/>
            <a:ext cx="2124710" cy="539750"/>
          </a:xfrm>
          <a:custGeom>
            <a:avLst/>
            <a:gdLst/>
            <a:ahLst/>
            <a:cxnLst/>
            <a:rect l="l" t="t" r="r" b="b"/>
            <a:pathLst>
              <a:path w="2124710" h="539750">
                <a:moveTo>
                  <a:pt x="0" y="89915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2034540" y="0"/>
                </a:lnTo>
                <a:lnTo>
                  <a:pt x="2069538" y="7066"/>
                </a:lnTo>
                <a:lnTo>
                  <a:pt x="2098119" y="26336"/>
                </a:lnTo>
                <a:lnTo>
                  <a:pt x="2117389" y="54917"/>
                </a:lnTo>
                <a:lnTo>
                  <a:pt x="2124456" y="89915"/>
                </a:lnTo>
                <a:lnTo>
                  <a:pt x="2124456" y="449579"/>
                </a:lnTo>
                <a:lnTo>
                  <a:pt x="2117389" y="484578"/>
                </a:lnTo>
                <a:lnTo>
                  <a:pt x="2098119" y="513159"/>
                </a:lnTo>
                <a:lnTo>
                  <a:pt x="2069538" y="532429"/>
                </a:lnTo>
                <a:lnTo>
                  <a:pt x="2034540" y="539495"/>
                </a:lnTo>
                <a:lnTo>
                  <a:pt x="89915" y="539495"/>
                </a:lnTo>
                <a:lnTo>
                  <a:pt x="54917" y="532429"/>
                </a:lnTo>
                <a:lnTo>
                  <a:pt x="26336" y="513159"/>
                </a:lnTo>
                <a:lnTo>
                  <a:pt x="7066" y="484578"/>
                </a:lnTo>
                <a:lnTo>
                  <a:pt x="0" y="449579"/>
                </a:lnTo>
                <a:lnTo>
                  <a:pt x="0" y="89915"/>
                </a:lnTo>
                <a:close/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045708" y="3240401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A</a:t>
            </a:r>
          </a:p>
        </p:txBody>
      </p:sp>
      <p:sp>
        <p:nvSpPr>
          <p:cNvPr id="13" name="object 13"/>
          <p:cNvSpPr/>
          <p:nvPr/>
        </p:nvSpPr>
        <p:spPr>
          <a:xfrm>
            <a:off x="1236044" y="4260230"/>
            <a:ext cx="2124710" cy="541020"/>
          </a:xfrm>
          <a:custGeom>
            <a:avLst/>
            <a:gdLst/>
            <a:ahLst/>
            <a:cxnLst/>
            <a:rect l="l" t="t" r="r" b="b"/>
            <a:pathLst>
              <a:path w="2124710" h="541020">
                <a:moveTo>
                  <a:pt x="0" y="90169"/>
                </a:moveTo>
                <a:lnTo>
                  <a:pt x="7086" y="55078"/>
                </a:lnTo>
                <a:lnTo>
                  <a:pt x="26411" y="26415"/>
                </a:lnTo>
                <a:lnTo>
                  <a:pt x="55072" y="7088"/>
                </a:lnTo>
                <a:lnTo>
                  <a:pt x="90169" y="0"/>
                </a:lnTo>
                <a:lnTo>
                  <a:pt x="2034286" y="0"/>
                </a:lnTo>
                <a:lnTo>
                  <a:pt x="2069377" y="7088"/>
                </a:lnTo>
                <a:lnTo>
                  <a:pt x="2098040" y="26415"/>
                </a:lnTo>
                <a:lnTo>
                  <a:pt x="2117367" y="55078"/>
                </a:lnTo>
                <a:lnTo>
                  <a:pt x="2124455" y="90169"/>
                </a:lnTo>
                <a:lnTo>
                  <a:pt x="2124455" y="450849"/>
                </a:lnTo>
                <a:lnTo>
                  <a:pt x="2117367" y="485941"/>
                </a:lnTo>
                <a:lnTo>
                  <a:pt x="2098039" y="514603"/>
                </a:lnTo>
                <a:lnTo>
                  <a:pt x="2069377" y="533931"/>
                </a:lnTo>
                <a:lnTo>
                  <a:pt x="2034286" y="541019"/>
                </a:lnTo>
                <a:lnTo>
                  <a:pt x="90169" y="541019"/>
                </a:lnTo>
                <a:lnTo>
                  <a:pt x="55072" y="533931"/>
                </a:lnTo>
                <a:lnTo>
                  <a:pt x="26411" y="514603"/>
                </a:lnTo>
                <a:lnTo>
                  <a:pt x="7086" y="485941"/>
                </a:lnTo>
                <a:lnTo>
                  <a:pt x="0" y="450849"/>
                </a:lnTo>
                <a:lnTo>
                  <a:pt x="0" y="90169"/>
                </a:lnTo>
                <a:close/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45708" y="4335160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R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11913" y="5259684"/>
            <a:ext cx="7559040" cy="409728"/>
          </a:xfrm>
          <a:prstGeom prst="rect">
            <a:avLst/>
          </a:prstGeom>
          <a:ln w="12700">
            <a:solidFill>
              <a:srgbClr val="ED037C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315"/>
              </a:spcBef>
            </a:pPr>
            <a:r>
              <a:rPr sz="2400" b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Timely:</a:t>
            </a:r>
            <a:r>
              <a:rPr sz="2400" b="1" spc="15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When </a:t>
            </a:r>
            <a:r>
              <a:rPr sz="2400" spc="-5" dirty="0">
                <a:latin typeface="Arial MT"/>
                <a:cs typeface="Arial MT"/>
              </a:rPr>
              <a:t>can</a:t>
            </a:r>
            <a:r>
              <a:rPr sz="2400" dirty="0">
                <a:latin typeface="Arial MT"/>
                <a:cs typeface="Arial MT"/>
              </a:rPr>
              <a:t> the</a:t>
            </a:r>
            <a:r>
              <a:rPr sz="2400" spc="-5" dirty="0">
                <a:latin typeface="Arial MT"/>
                <a:cs typeface="Arial MT"/>
              </a:rPr>
              <a:t> results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achieved?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53997" y="5220949"/>
            <a:ext cx="2124710" cy="539750"/>
          </a:xfrm>
          <a:custGeom>
            <a:avLst/>
            <a:gdLst/>
            <a:ahLst/>
            <a:cxnLst/>
            <a:rect l="l" t="t" r="r" b="b"/>
            <a:pathLst>
              <a:path w="2124710" h="539750">
                <a:moveTo>
                  <a:pt x="0" y="89915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2034539" y="0"/>
                </a:lnTo>
                <a:lnTo>
                  <a:pt x="2069538" y="7066"/>
                </a:lnTo>
                <a:lnTo>
                  <a:pt x="2098119" y="26336"/>
                </a:lnTo>
                <a:lnTo>
                  <a:pt x="2117389" y="54917"/>
                </a:lnTo>
                <a:lnTo>
                  <a:pt x="2124455" y="89915"/>
                </a:lnTo>
                <a:lnTo>
                  <a:pt x="2124455" y="449579"/>
                </a:lnTo>
                <a:lnTo>
                  <a:pt x="2117389" y="484578"/>
                </a:lnTo>
                <a:lnTo>
                  <a:pt x="2098119" y="513159"/>
                </a:lnTo>
                <a:lnTo>
                  <a:pt x="2069538" y="532429"/>
                </a:lnTo>
                <a:lnTo>
                  <a:pt x="2034539" y="539495"/>
                </a:lnTo>
                <a:lnTo>
                  <a:pt x="89915" y="539495"/>
                </a:lnTo>
                <a:lnTo>
                  <a:pt x="54917" y="532429"/>
                </a:lnTo>
                <a:lnTo>
                  <a:pt x="26336" y="513159"/>
                </a:lnTo>
                <a:lnTo>
                  <a:pt x="7066" y="484578"/>
                </a:lnTo>
                <a:lnTo>
                  <a:pt x="0" y="449579"/>
                </a:lnTo>
                <a:lnTo>
                  <a:pt x="0" y="89915"/>
                </a:lnTo>
                <a:close/>
              </a:path>
            </a:pathLst>
          </a:custGeom>
          <a:ln w="25399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54280" y="5299129"/>
            <a:ext cx="212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BE3B676-C052-B49D-3FE3-AE37898AFE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Learning Objectives  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EF93CAC5-8E8C-FA8D-C814-0C7C7DB765AF}"/>
              </a:ext>
            </a:extLst>
          </p:cNvPr>
          <p:cNvSpPr txBox="1">
            <a:spLocks/>
          </p:cNvSpPr>
          <p:nvPr/>
        </p:nvSpPr>
        <p:spPr>
          <a:xfrm>
            <a:off x="440432" y="216480"/>
            <a:ext cx="10480104" cy="5333896"/>
          </a:xfrm>
          <a:prstGeom prst="rect">
            <a:avLst/>
          </a:prstGeom>
        </p:spPr>
        <p:txBody>
          <a:bodyPr vert="horz" wrap="square" lIns="0" tIns="155575" rIns="0" bIns="0" numCol="1" rtlCol="0" anchor="ctr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tabLst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CA" b="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CA" sz="2400" b="0" dirty="0">
                <a:solidFill>
                  <a:schemeClr val="tx1"/>
                </a:solidFill>
              </a:rPr>
              <a:t>Differentiate among responsibility centres and explain how performance is measured in each.</a:t>
            </a:r>
          </a:p>
          <a:p>
            <a:r>
              <a:rPr lang="en-CA" sz="2400" b="0" dirty="0">
                <a:solidFill>
                  <a:schemeClr val="tx1"/>
                </a:solidFill>
              </a:rPr>
              <a:t>	•Cost centres, profit centres, and investment centres, </a:t>
            </a:r>
          </a:p>
          <a:p>
            <a:r>
              <a:rPr lang="en-CA" sz="2400" b="0" dirty="0">
                <a:solidFill>
                  <a:schemeClr val="tx1"/>
                </a:solidFill>
              </a:rPr>
              <a:t>2.Analyze the return on investment.</a:t>
            </a:r>
          </a:p>
          <a:p>
            <a:endParaRPr lang="en-CA" sz="2400" b="0" dirty="0">
              <a:solidFill>
                <a:schemeClr val="tx1"/>
              </a:solidFill>
            </a:endParaRPr>
          </a:p>
          <a:p>
            <a:r>
              <a:rPr lang="en-CA" sz="2400" b="0" dirty="0">
                <a:solidFill>
                  <a:schemeClr val="tx1"/>
                </a:solidFill>
              </a:rPr>
              <a:t>3.Compute residual income and describe the strengths and weaknesses of this method of measuring performance.</a:t>
            </a:r>
          </a:p>
          <a:p>
            <a:endParaRPr lang="en-CA" sz="2400" b="0" dirty="0">
              <a:solidFill>
                <a:schemeClr val="tx1"/>
              </a:solidFill>
            </a:endParaRPr>
          </a:p>
          <a:p>
            <a:r>
              <a:rPr lang="en-CA" sz="2400" b="0" dirty="0">
                <a:solidFill>
                  <a:schemeClr val="tx1"/>
                </a:solidFill>
              </a:rPr>
              <a:t>4.Explain the use of balanced scorecards to assess performance.</a:t>
            </a:r>
          </a:p>
          <a:p>
            <a:pPr>
              <a:buClr>
                <a:srgbClr val="002060"/>
              </a:buClr>
              <a:buSzPct val="110000"/>
            </a:pPr>
            <a:endParaRPr lang="en-CA" altLang="en-US" sz="24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00131" y="6380987"/>
            <a:ext cx="1656714" cy="477520"/>
          </a:xfrm>
          <a:custGeom>
            <a:avLst/>
            <a:gdLst/>
            <a:ahLst/>
            <a:cxnLst/>
            <a:rect l="l" t="t" r="r" b="b"/>
            <a:pathLst>
              <a:path w="1656715" h="477520">
                <a:moveTo>
                  <a:pt x="1656587" y="0"/>
                </a:moveTo>
                <a:lnTo>
                  <a:pt x="0" y="0"/>
                </a:lnTo>
                <a:lnTo>
                  <a:pt x="0" y="477011"/>
                </a:lnTo>
                <a:lnTo>
                  <a:pt x="1656587" y="477011"/>
                </a:lnTo>
                <a:lnTo>
                  <a:pt x="16565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5000" dirty="0">
                <a:solidFill>
                  <a:srgbClr val="FFFFFF"/>
                </a:solidFill>
              </a:rPr>
              <a:t>Financial </a:t>
            </a:r>
            <a:r>
              <a:rPr sz="5000" spc="5" dirty="0">
                <a:solidFill>
                  <a:srgbClr val="FFFFFF"/>
                </a:solidFill>
              </a:rPr>
              <a:t> </a:t>
            </a:r>
            <a:r>
              <a:rPr sz="5000" dirty="0">
                <a:solidFill>
                  <a:srgbClr val="FFFFFF"/>
                </a:solidFill>
              </a:rPr>
              <a:t>Measures of </a:t>
            </a:r>
            <a:r>
              <a:rPr sz="5000" spc="-1375" dirty="0">
                <a:solidFill>
                  <a:srgbClr val="FFFFFF"/>
                </a:solidFill>
              </a:rPr>
              <a:t> </a:t>
            </a:r>
            <a:r>
              <a:rPr sz="5000" dirty="0">
                <a:solidFill>
                  <a:srgbClr val="FFFFFF"/>
                </a:solidFill>
              </a:rPr>
              <a:t>Perfor</a:t>
            </a:r>
            <a:r>
              <a:rPr sz="5000" spc="15" dirty="0">
                <a:solidFill>
                  <a:srgbClr val="FFFFFF"/>
                </a:solidFill>
              </a:rPr>
              <a:t>m</a:t>
            </a:r>
            <a:r>
              <a:rPr sz="5000" dirty="0">
                <a:solidFill>
                  <a:srgbClr val="FFFFFF"/>
                </a:solidFill>
              </a:rPr>
              <a:t>ance</a:t>
            </a:r>
            <a:endParaRPr sz="5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46F8A6BD-FB42-D960-AA11-9C10954BB9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Return</a:t>
            </a:r>
            <a:r>
              <a:rPr lang="en-CA" spc="-40" dirty="0"/>
              <a:t> </a:t>
            </a:r>
            <a:r>
              <a:rPr lang="en-CA" dirty="0"/>
              <a:t>on</a:t>
            </a:r>
            <a:r>
              <a:rPr lang="en-CA" spc="-25" dirty="0"/>
              <a:t> </a:t>
            </a:r>
            <a:r>
              <a:rPr lang="en-CA" dirty="0"/>
              <a:t>Investment</a:t>
            </a:r>
            <a:r>
              <a:rPr lang="en-CA" spc="-55" dirty="0"/>
              <a:t> </a:t>
            </a:r>
            <a:r>
              <a:rPr lang="en-CA" dirty="0"/>
              <a:t>(ROI)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19" y="947673"/>
            <a:ext cx="2567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RELATIVE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MEASURE!!!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404" y="1546860"/>
            <a:ext cx="4530090" cy="116967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82064" y="1929841"/>
            <a:ext cx="3099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 MT"/>
                <a:cs typeface="Arial MT"/>
              </a:rPr>
              <a:t>OPERATING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INCOME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548" y="3282696"/>
            <a:ext cx="4531614" cy="116967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76324" y="3483102"/>
            <a:ext cx="33305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5530" marR="5080" indent="-1053465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Arial MT"/>
                <a:cs typeface="Arial MT"/>
              </a:rPr>
              <a:t>AVERAGE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OPERATING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ASSETS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6041" y="3013710"/>
            <a:ext cx="5040630" cy="0"/>
          </a:xfrm>
          <a:custGeom>
            <a:avLst/>
            <a:gdLst/>
            <a:ahLst/>
            <a:cxnLst/>
            <a:rect l="l" t="t" r="r" b="b"/>
            <a:pathLst>
              <a:path w="5040630">
                <a:moveTo>
                  <a:pt x="0" y="0"/>
                </a:moveTo>
                <a:lnTo>
                  <a:pt x="5040503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64909" y="2394584"/>
            <a:ext cx="1159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SzPct val="79166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E</a:t>
            </a:r>
            <a:r>
              <a:rPr sz="2400" spc="-10" dirty="0">
                <a:solidFill>
                  <a:srgbClr val="252525"/>
                </a:solidFill>
                <a:latin typeface="Arial MT"/>
                <a:cs typeface="Arial MT"/>
              </a:rPr>
              <a:t>B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IT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15329" y="1878914"/>
            <a:ext cx="6089015" cy="3916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SzPct val="79166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Operating</a:t>
            </a:r>
            <a:r>
              <a:rPr sz="2400" spc="-2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Income</a:t>
            </a:r>
            <a:r>
              <a:rPr sz="2400" spc="-1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≠</a:t>
            </a:r>
            <a:r>
              <a:rPr sz="2400" spc="-3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Net</a:t>
            </a:r>
            <a:r>
              <a:rPr sz="2400" spc="-1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Income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252525"/>
              </a:buClr>
              <a:buFont typeface="Arial MT"/>
              <a:buChar char="•"/>
            </a:pPr>
            <a:endParaRPr sz="270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2130"/>
              </a:spcBef>
              <a:buSzPct val="79166"/>
              <a:buChar char="•"/>
              <a:tabLst>
                <a:tab pos="469265" algn="l"/>
                <a:tab pos="469900" algn="l"/>
              </a:tabLst>
            </a:pPr>
            <a:r>
              <a:rPr sz="2400" u="heavy" spc="-15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Arial MT"/>
                <a:cs typeface="Arial MT"/>
              </a:rPr>
              <a:t>Avg.</a:t>
            </a:r>
            <a:r>
              <a:rPr sz="2400" u="heavy" spc="-10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Arial MT"/>
                <a:cs typeface="Arial MT"/>
              </a:rPr>
              <a:t>Operating</a:t>
            </a:r>
            <a:r>
              <a:rPr sz="2400" u="heavy" spc="-140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Arial MT"/>
                <a:cs typeface="Arial MT"/>
              </a:rPr>
              <a:t>Assets:</a:t>
            </a:r>
            <a:endParaRPr sz="2400">
              <a:latin typeface="Arial MT"/>
              <a:cs typeface="Arial MT"/>
            </a:endParaRPr>
          </a:p>
          <a:p>
            <a:pPr marL="918844" marR="341630" lvl="1" indent="-457200">
              <a:lnSpc>
                <a:spcPct val="100000"/>
              </a:lnSpc>
              <a:spcBef>
                <a:spcPts val="1180"/>
              </a:spcBef>
              <a:buSzPct val="79166"/>
              <a:buChar char="•"/>
              <a:tabLst>
                <a:tab pos="918844" algn="l"/>
                <a:tab pos="919480" algn="l"/>
              </a:tabLst>
            </a:pP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Includes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 cash,</a:t>
            </a:r>
            <a:r>
              <a:rPr sz="2400" spc="-15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AR, </a:t>
            </a:r>
            <a:r>
              <a:rPr sz="2400" spc="-20" dirty="0">
                <a:solidFill>
                  <a:srgbClr val="252525"/>
                </a:solidFill>
                <a:latin typeface="Arial MT"/>
                <a:cs typeface="Arial MT"/>
              </a:rPr>
              <a:t>Inventory,</a:t>
            </a:r>
            <a:r>
              <a:rPr sz="2400" spc="-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PP&amp;E </a:t>
            </a:r>
            <a:r>
              <a:rPr sz="2400" spc="-65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and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all</a:t>
            </a:r>
            <a:r>
              <a:rPr sz="2400" spc="1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other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assets</a:t>
            </a:r>
            <a:r>
              <a:rPr sz="2400" spc="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used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252525"/>
                </a:solidFill>
                <a:latin typeface="Arial MT"/>
                <a:cs typeface="Arial MT"/>
              </a:rPr>
              <a:t>in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 production.</a:t>
            </a:r>
            <a:endParaRPr sz="2400">
              <a:latin typeface="Arial MT"/>
              <a:cs typeface="Arial MT"/>
            </a:endParaRPr>
          </a:p>
          <a:p>
            <a:pPr marL="918844" marR="5080" lvl="1" indent="-457200">
              <a:lnSpc>
                <a:spcPct val="100000"/>
              </a:lnSpc>
              <a:spcBef>
                <a:spcPts val="1175"/>
              </a:spcBef>
              <a:buSzPct val="79166"/>
              <a:buChar char="•"/>
              <a:tabLst>
                <a:tab pos="918844" algn="l"/>
                <a:tab pos="919480" algn="l"/>
              </a:tabLst>
            </a:pP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Exclusions</a:t>
            </a:r>
            <a:r>
              <a:rPr sz="2400" spc="2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would</a:t>
            </a:r>
            <a:r>
              <a:rPr sz="2400" spc="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include</a:t>
            </a:r>
            <a:r>
              <a:rPr sz="2400" spc="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land</a:t>
            </a:r>
            <a:r>
              <a:rPr sz="2400" spc="1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held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 for </a:t>
            </a:r>
            <a:r>
              <a:rPr sz="2400" spc="-65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future</a:t>
            </a:r>
            <a:r>
              <a:rPr sz="2400" spc="-1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use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(redundant</a:t>
            </a:r>
            <a:r>
              <a:rPr sz="2400" spc="1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asset)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or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investment</a:t>
            </a:r>
            <a:r>
              <a:rPr sz="2400" spc="-1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in</a:t>
            </a:r>
            <a:r>
              <a:rPr sz="2400" spc="-1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other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companies…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5186" y="4725161"/>
            <a:ext cx="4959350" cy="1569720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292735" marR="288290" algn="ctr">
              <a:lnSpc>
                <a:spcPct val="100000"/>
              </a:lnSpc>
              <a:spcBef>
                <a:spcPts val="310"/>
              </a:spcBef>
            </a:pPr>
            <a:r>
              <a:rPr sz="2400" dirty="0">
                <a:latin typeface="Arial MT"/>
                <a:cs typeface="Arial MT"/>
              </a:rPr>
              <a:t>ROI </a:t>
            </a:r>
            <a:r>
              <a:rPr sz="2400" spc="-5" dirty="0">
                <a:latin typeface="Arial MT"/>
                <a:cs typeface="Arial MT"/>
              </a:rPr>
              <a:t>tries </a:t>
            </a:r>
            <a:r>
              <a:rPr sz="2400" dirty="0">
                <a:latin typeface="Arial MT"/>
                <a:cs typeface="Arial MT"/>
              </a:rPr>
              <a:t>to </a:t>
            </a:r>
            <a:r>
              <a:rPr sz="2400" spc="-5" dirty="0">
                <a:latin typeface="Arial MT"/>
                <a:cs typeface="Arial MT"/>
              </a:rPr>
              <a:t>directly measure </a:t>
            </a:r>
            <a:r>
              <a:rPr sz="2400" dirty="0">
                <a:latin typeface="Arial MT"/>
                <a:cs typeface="Arial MT"/>
              </a:rPr>
              <a:t>the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amount </a:t>
            </a:r>
            <a:r>
              <a:rPr sz="2400" dirty="0">
                <a:latin typeface="Arial MT"/>
                <a:cs typeface="Arial MT"/>
              </a:rPr>
              <a:t>of return </a:t>
            </a:r>
            <a:r>
              <a:rPr sz="2400" spc="-5" dirty="0">
                <a:latin typeface="Arial MT"/>
                <a:cs typeface="Arial MT"/>
              </a:rPr>
              <a:t>on a particular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investment, relative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investment’s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cost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34ED18DA-08BE-827F-4E4D-55E2F660A6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Cost</a:t>
            </a:r>
            <a:r>
              <a:rPr lang="en-CA" spc="-45" dirty="0"/>
              <a:t> </a:t>
            </a:r>
            <a:r>
              <a:rPr lang="en-CA" dirty="0"/>
              <a:t>vs.</a:t>
            </a:r>
            <a:r>
              <a:rPr lang="en-CA" spc="-45" dirty="0"/>
              <a:t> </a:t>
            </a:r>
            <a:r>
              <a:rPr lang="en-CA" dirty="0"/>
              <a:t>Book</a:t>
            </a:r>
            <a:r>
              <a:rPr lang="en-CA" spc="-30" dirty="0"/>
              <a:t> Value</a:t>
            </a:r>
            <a:endParaRPr lang="en-CA" dirty="0"/>
          </a:p>
        </p:txBody>
      </p:sp>
      <p:sp>
        <p:nvSpPr>
          <p:cNvPr id="3" name="object 3"/>
          <p:cNvSpPr txBox="1"/>
          <p:nvPr/>
        </p:nvSpPr>
        <p:spPr>
          <a:xfrm>
            <a:off x="414019" y="947673"/>
            <a:ext cx="10855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companies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use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net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book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sz="18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depreciable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assets</a:t>
            </a:r>
            <a:r>
              <a:rPr sz="18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calculate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sz="180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operating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assets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404" y="2763011"/>
            <a:ext cx="4530090" cy="117119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82064" y="3147440"/>
            <a:ext cx="3100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 MT"/>
                <a:cs typeface="Arial MT"/>
              </a:rPr>
              <a:t>OPERATING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INCOME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548" y="4498847"/>
            <a:ext cx="4531614" cy="116967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76324" y="4700396"/>
            <a:ext cx="33305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5530" marR="5080" indent="-1053465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Arial MT"/>
                <a:cs typeface="Arial MT"/>
              </a:rPr>
              <a:t>AVERAGE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OPERATING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ASSETS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6041" y="4231385"/>
            <a:ext cx="5040630" cy="0"/>
          </a:xfrm>
          <a:custGeom>
            <a:avLst/>
            <a:gdLst/>
            <a:ahLst/>
            <a:cxnLst/>
            <a:rect l="l" t="t" r="r" b="b"/>
            <a:pathLst>
              <a:path w="5040630">
                <a:moveTo>
                  <a:pt x="0" y="0"/>
                </a:moveTo>
                <a:lnTo>
                  <a:pt x="5040503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34836" y="2608834"/>
            <a:ext cx="2100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SzPct val="79166"/>
              <a:buChar char="•"/>
              <a:tabLst>
                <a:tab pos="469265" algn="l"/>
                <a:tab pos="469900" algn="l"/>
              </a:tabLst>
            </a:pPr>
            <a:r>
              <a:rPr sz="2400" u="heavy" spc="-5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Arial MT"/>
                <a:cs typeface="Arial MT"/>
              </a:rPr>
              <a:t>Book</a:t>
            </a:r>
            <a:r>
              <a:rPr sz="2400" u="heavy" spc="-75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35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Arial MT"/>
                <a:cs typeface="Arial MT"/>
              </a:rPr>
              <a:t>Value</a:t>
            </a:r>
            <a:r>
              <a:rPr sz="2400" spc="-35" dirty="0">
                <a:solidFill>
                  <a:srgbClr val="252525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84416" y="2973603"/>
            <a:ext cx="4860290" cy="983615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30"/>
              </a:spcBef>
              <a:buSzPct val="79545"/>
              <a:buChar char="•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252525"/>
                </a:solidFill>
                <a:latin typeface="Arial MT"/>
                <a:cs typeface="Arial MT"/>
              </a:rPr>
              <a:t>Consistent with Financial Reporting</a:t>
            </a:r>
            <a:endParaRPr sz="220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130"/>
              </a:spcBef>
              <a:buSzPct val="79545"/>
              <a:buChar char="•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252525"/>
                </a:solidFill>
                <a:latin typeface="Arial MT"/>
                <a:cs typeface="Arial MT"/>
              </a:rPr>
              <a:t>Consistent with</a:t>
            </a:r>
            <a:r>
              <a:rPr sz="220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Arial MT"/>
                <a:cs typeface="Arial MT"/>
              </a:rPr>
              <a:t>computation</a:t>
            </a:r>
            <a:r>
              <a:rPr sz="2200" spc="1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Arial MT"/>
                <a:cs typeface="Arial MT"/>
              </a:rPr>
              <a:t>of</a:t>
            </a:r>
            <a:r>
              <a:rPr sz="220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Arial MT"/>
                <a:cs typeface="Arial MT"/>
              </a:rPr>
              <a:t>NI.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34836" y="4081398"/>
            <a:ext cx="3396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SzPct val="79166"/>
              <a:buChar char="•"/>
              <a:tabLst>
                <a:tab pos="469265" algn="l"/>
                <a:tab pos="469900" algn="l"/>
              </a:tabLst>
            </a:pPr>
            <a:r>
              <a:rPr sz="2400" u="heavy" spc="-5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Arial MT"/>
                <a:cs typeface="Arial MT"/>
              </a:rPr>
              <a:t>Cost</a:t>
            </a:r>
            <a:r>
              <a:rPr sz="2400" u="heavy" spc="-35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Arial MT"/>
                <a:cs typeface="Arial MT"/>
              </a:rPr>
              <a:t>(Gross</a:t>
            </a:r>
            <a:r>
              <a:rPr sz="2400" u="heavy" spc="-55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Arial MT"/>
                <a:cs typeface="Arial MT"/>
              </a:rPr>
              <a:t>Method)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4416" y="4590110"/>
            <a:ext cx="5253355" cy="1510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SzPct val="79545"/>
              <a:buChar char="•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252525"/>
                </a:solidFill>
                <a:latin typeface="Arial MT"/>
                <a:cs typeface="Arial MT"/>
              </a:rPr>
              <a:t>Ignores</a:t>
            </a:r>
            <a:r>
              <a:rPr sz="2200" spc="1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Arial MT"/>
                <a:cs typeface="Arial MT"/>
              </a:rPr>
              <a:t>the</a:t>
            </a:r>
            <a:r>
              <a:rPr sz="220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Arial MT"/>
                <a:cs typeface="Arial MT"/>
              </a:rPr>
              <a:t>age of</a:t>
            </a:r>
            <a:r>
              <a:rPr sz="220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Arial MT"/>
                <a:cs typeface="Arial MT"/>
              </a:rPr>
              <a:t>the</a:t>
            </a:r>
            <a:r>
              <a:rPr sz="2200" spc="1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Arial MT"/>
                <a:cs typeface="Arial MT"/>
              </a:rPr>
              <a:t>asset</a:t>
            </a:r>
            <a:r>
              <a:rPr sz="2200" spc="-1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Arial MT"/>
                <a:cs typeface="Arial MT"/>
              </a:rPr>
              <a:t>→ </a:t>
            </a:r>
            <a:r>
              <a:rPr sz="2200" spc="-10" dirty="0">
                <a:solidFill>
                  <a:srgbClr val="252525"/>
                </a:solidFill>
                <a:latin typeface="Arial MT"/>
                <a:cs typeface="Arial MT"/>
              </a:rPr>
              <a:t>more</a:t>
            </a:r>
            <a:endParaRPr sz="220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252525"/>
                </a:solidFill>
                <a:latin typeface="Arial MT"/>
                <a:cs typeface="Arial MT"/>
              </a:rPr>
              <a:t>stable</a:t>
            </a:r>
            <a:r>
              <a:rPr sz="2200" spc="-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Arial MT"/>
                <a:cs typeface="Arial MT"/>
              </a:rPr>
              <a:t>over</a:t>
            </a:r>
            <a:r>
              <a:rPr sz="2200" spc="-1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Arial MT"/>
                <a:cs typeface="Arial MT"/>
              </a:rPr>
              <a:t>time</a:t>
            </a:r>
            <a:endParaRPr sz="2200">
              <a:latin typeface="Arial MT"/>
              <a:cs typeface="Arial MT"/>
            </a:endParaRPr>
          </a:p>
          <a:p>
            <a:pPr marL="469900" marR="5080" indent="-457200">
              <a:lnSpc>
                <a:spcPct val="100000"/>
              </a:lnSpc>
              <a:spcBef>
                <a:spcPts val="1125"/>
              </a:spcBef>
              <a:buSzPct val="79545"/>
              <a:buChar char="•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252525"/>
                </a:solidFill>
                <a:latin typeface="Arial MT"/>
                <a:cs typeface="Arial MT"/>
              </a:rPr>
              <a:t>Doesn’t</a:t>
            </a:r>
            <a:r>
              <a:rPr sz="2200" spc="-1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Arial MT"/>
                <a:cs typeface="Arial MT"/>
              </a:rPr>
              <a:t>discourage replacement</a:t>
            </a:r>
            <a:r>
              <a:rPr sz="2200" spc="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Arial MT"/>
                <a:cs typeface="Arial MT"/>
              </a:rPr>
              <a:t>of</a:t>
            </a:r>
            <a:r>
              <a:rPr sz="220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Arial MT"/>
                <a:cs typeface="Arial MT"/>
              </a:rPr>
              <a:t>old </a:t>
            </a:r>
            <a:r>
              <a:rPr sz="2200" spc="-59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Arial MT"/>
                <a:cs typeface="Arial MT"/>
              </a:rPr>
              <a:t>equipment.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4548" y="1115438"/>
            <a:ext cx="11209020" cy="830580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2400" spc="-135" dirty="0">
                <a:latin typeface="Arial MT"/>
                <a:cs typeface="Arial MT"/>
              </a:rPr>
              <a:t>To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compute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" dirty="0">
                <a:latin typeface="Arial MT"/>
                <a:cs typeface="Arial MT"/>
              </a:rPr>
              <a:t> operating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assets,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should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we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use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book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value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cost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endParaRPr sz="2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2400" spc="-10" dirty="0">
                <a:latin typeface="Arial MT"/>
                <a:cs typeface="Arial MT"/>
              </a:rPr>
              <a:t>PP&amp;E?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584B276F-4D5B-12BA-5A61-B18F9BD8D6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Criticisms</a:t>
            </a:r>
            <a:r>
              <a:rPr lang="en-CA" spc="-85" dirty="0"/>
              <a:t> </a:t>
            </a:r>
            <a:r>
              <a:rPr lang="en-CA" dirty="0"/>
              <a:t>of</a:t>
            </a:r>
            <a:r>
              <a:rPr lang="en-CA" spc="-45" dirty="0"/>
              <a:t> </a:t>
            </a:r>
            <a:r>
              <a:rPr lang="en-CA" dirty="0"/>
              <a:t>ROI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404" y="2304288"/>
            <a:ext cx="4530090" cy="116966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82064" y="2687828"/>
            <a:ext cx="3100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 MT"/>
                <a:cs typeface="Arial MT"/>
              </a:rPr>
              <a:t>OPERATING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INCOME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548" y="4040123"/>
            <a:ext cx="4531614" cy="116967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6324" y="4240783"/>
            <a:ext cx="33305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5530" marR="5080" indent="-1053465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Arial MT"/>
                <a:cs typeface="Arial MT"/>
              </a:rPr>
              <a:t>AVERAGE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OPERATING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ASSETS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6041" y="3798570"/>
            <a:ext cx="5040630" cy="0"/>
          </a:xfrm>
          <a:custGeom>
            <a:avLst/>
            <a:gdLst/>
            <a:ahLst/>
            <a:cxnLst/>
            <a:rect l="l" t="t" r="r" b="b"/>
            <a:pathLst>
              <a:path w="5040630">
                <a:moveTo>
                  <a:pt x="0" y="0"/>
                </a:moveTo>
                <a:lnTo>
                  <a:pt x="5040503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934836" y="2302890"/>
            <a:ext cx="6160135" cy="288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SzPct val="79166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In</a:t>
            </a:r>
            <a:r>
              <a:rPr sz="2400" spc="-1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the</a:t>
            </a:r>
            <a:r>
              <a:rPr sz="2400" spc="-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absence</a:t>
            </a:r>
            <a:r>
              <a:rPr sz="2400" spc="1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the</a:t>
            </a:r>
            <a:r>
              <a:rPr sz="2400" spc="-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balanced</a:t>
            </a:r>
            <a:r>
              <a:rPr sz="2400" spc="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scorecard, </a:t>
            </a:r>
            <a:r>
              <a:rPr sz="2400" spc="-65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management</a:t>
            </a:r>
            <a:r>
              <a:rPr sz="2400" spc="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may</a:t>
            </a:r>
            <a:r>
              <a:rPr sz="2400" spc="-1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not</a:t>
            </a:r>
            <a:r>
              <a:rPr sz="2400" spc="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know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how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 to </a:t>
            </a:r>
            <a:r>
              <a:rPr sz="2400" spc="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increase</a:t>
            </a:r>
            <a:r>
              <a:rPr sz="2400" spc="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ROI.</a:t>
            </a:r>
            <a:endParaRPr sz="2400">
              <a:latin typeface="Arial MT"/>
              <a:cs typeface="Arial MT"/>
            </a:endParaRPr>
          </a:p>
          <a:p>
            <a:pPr marL="469900" marR="325755" indent="-457200">
              <a:lnSpc>
                <a:spcPct val="100000"/>
              </a:lnSpc>
              <a:spcBef>
                <a:spcPts val="1175"/>
              </a:spcBef>
              <a:buSzPct val="79166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Managers</a:t>
            </a:r>
            <a:r>
              <a:rPr sz="2400" spc="1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often</a:t>
            </a:r>
            <a:r>
              <a:rPr sz="2400" spc="-1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inherit</a:t>
            </a:r>
            <a:r>
              <a:rPr sz="2400" spc="1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many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 committed </a:t>
            </a:r>
            <a:r>
              <a:rPr sz="2400" spc="-65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costs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 over</a:t>
            </a:r>
            <a:r>
              <a:rPr sz="2400" spc="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which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 they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have no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control.</a:t>
            </a:r>
            <a:endParaRPr sz="2400">
              <a:latin typeface="Arial MT"/>
              <a:cs typeface="Arial MT"/>
            </a:endParaRPr>
          </a:p>
          <a:p>
            <a:pPr marL="469900" marR="377190" indent="-457200">
              <a:lnSpc>
                <a:spcPct val="100000"/>
              </a:lnSpc>
              <a:spcBef>
                <a:spcPts val="1180"/>
              </a:spcBef>
              <a:buSzPct val="79166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Managers</a:t>
            </a:r>
            <a:r>
              <a:rPr sz="2400" spc="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evaluated</a:t>
            </a:r>
            <a:r>
              <a:rPr sz="2400" spc="1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on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 ROI</a:t>
            </a:r>
            <a:r>
              <a:rPr sz="2400" spc="-2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52525"/>
                </a:solidFill>
                <a:latin typeface="Arial MT"/>
                <a:cs typeface="Arial MT"/>
              </a:rPr>
              <a:t>may reject </a:t>
            </a:r>
            <a:r>
              <a:rPr sz="2400" spc="-65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profitable</a:t>
            </a:r>
            <a:r>
              <a:rPr sz="2400" spc="1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investment</a:t>
            </a:r>
            <a:r>
              <a:rPr sz="2400" spc="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Arial MT"/>
                <a:cs typeface="Arial MT"/>
              </a:rPr>
              <a:t>opportunities.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70E2C8B-9CF7-E561-FE18-F0F01E1AD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sz="1800" dirty="0"/>
              <a:t>ROI</a:t>
            </a:r>
            <a:endParaRPr lang="en-CA" dirty="0"/>
          </a:p>
        </p:txBody>
      </p:sp>
      <p:sp>
        <p:nvSpPr>
          <p:cNvPr id="3" name="object 3"/>
          <p:cNvSpPr txBox="1"/>
          <p:nvPr/>
        </p:nvSpPr>
        <p:spPr>
          <a:xfrm>
            <a:off x="203298" y="1652562"/>
            <a:ext cx="11666645" cy="1213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Asset turnover measures the efficiency of the division’s use of its investment (i.e., operating asset).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   Asset turnover increases as the division uses its investment more efficiently.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services,</a:t>
            </a:r>
            <a:r>
              <a:rPr sz="18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intangible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assets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378631-56E4-7248-1AFF-C6F402D823AB}"/>
              </a:ext>
            </a:extLst>
          </p:cNvPr>
          <p:cNvSpPr/>
          <p:nvPr/>
        </p:nvSpPr>
        <p:spPr>
          <a:xfrm>
            <a:off x="194683" y="3221732"/>
            <a:ext cx="11329257" cy="1538883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/>
            <a:endParaRPr lang="en-US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Helvetica" panose="020B0604020202020204" pitchFamily="34" charset="0"/>
                <a:cs typeface="Helvetica" panose="020B0604020202020204" pitchFamily="34" charset="0"/>
              </a:rPr>
              <a:t> Profit margin measures the profitability of the division.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Helvetica" panose="020B0604020202020204" pitchFamily="34" charset="0"/>
                <a:cs typeface="Helvetica" panose="020B0604020202020204" pitchFamily="34" charset="0"/>
              </a:rPr>
              <a:t> Profit margin increases, if the division’s total costs per total revenue decreases (i.e., if the division generates the same revenue with less costs).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84720F5C-9CC6-12A7-1FE9-81638574A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04" y="5194175"/>
            <a:ext cx="8283575" cy="646113"/>
          </a:xfrm>
          <a:prstGeom prst="rect">
            <a:avLst/>
          </a:prstGeom>
          <a:noFill/>
          <a:ln w="28575">
            <a:solidFill>
              <a:srgbClr val="ED037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CA" altLang="en-US" sz="1800" dirty="0"/>
              <a:t>ROI =   </a:t>
            </a:r>
            <a:r>
              <a:rPr lang="en-CA" altLang="en-US" sz="1800" u="sng" dirty="0"/>
              <a:t>Net Income   </a:t>
            </a:r>
            <a:r>
              <a:rPr lang="en-CA" altLang="en-US" sz="1800" dirty="0"/>
              <a:t>= </a:t>
            </a:r>
            <a:r>
              <a:rPr lang="en-CA" altLang="en-US" sz="1800" u="sng" dirty="0"/>
              <a:t>Net Income  </a:t>
            </a:r>
            <a:r>
              <a:rPr lang="en-CA" altLang="en-US" sz="1800" dirty="0"/>
              <a:t>x </a:t>
            </a:r>
            <a:r>
              <a:rPr lang="en-CA" altLang="en-US" sz="1800" u="sng" dirty="0"/>
              <a:t>Total Revenue </a:t>
            </a:r>
            <a:r>
              <a:rPr lang="en-CA" altLang="en-US" sz="1800" dirty="0"/>
              <a:t>= Profit    x Asset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CA" altLang="en-US" sz="1800" dirty="0"/>
              <a:t>             Investment     Total Revenue    Investment       Margin   Turnover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A76BC-484A-47AF-4A6F-B1443C59E671}"/>
              </a:ext>
            </a:extLst>
          </p:cNvPr>
          <p:cNvSpPr txBox="1"/>
          <p:nvPr/>
        </p:nvSpPr>
        <p:spPr>
          <a:xfrm>
            <a:off x="719404" y="814969"/>
            <a:ext cx="6561570" cy="67710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dirty="0">
                <a:latin typeface="Helvetica" panose="020B0604020202020204" pitchFamily="34" charset="0"/>
                <a:cs typeface="Helvetica" panose="020B0604020202020204" pitchFamily="34" charset="0"/>
              </a:rPr>
              <a:t>Asset Turnover  =    </a:t>
            </a:r>
            <a:r>
              <a:rPr lang="en-US" altLang="en-US" u="sng" dirty="0">
                <a:latin typeface="Helvetica" panose="020B0604020202020204" pitchFamily="34" charset="0"/>
                <a:cs typeface="Helvetica" panose="020B0604020202020204" pitchFamily="34" charset="0"/>
              </a:rPr>
              <a:t>Total Revenue </a:t>
            </a:r>
          </a:p>
          <a:p>
            <a:pPr lvl="1"/>
            <a:r>
              <a:rPr lang="en-US" alt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                      Investment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7214BD-A055-E070-7868-1998F0D68382}"/>
              </a:ext>
            </a:extLst>
          </p:cNvPr>
          <p:cNvSpPr txBox="1"/>
          <p:nvPr/>
        </p:nvSpPr>
        <p:spPr>
          <a:xfrm>
            <a:off x="719404" y="2911050"/>
            <a:ext cx="6561570" cy="67710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dirty="0">
                <a:latin typeface="Helvetica" panose="020B0604020202020204" pitchFamily="34" charset="0"/>
                <a:cs typeface="Helvetica" panose="020B0604020202020204" pitchFamily="34" charset="0"/>
              </a:rPr>
              <a:t>Profit margin =    </a:t>
            </a:r>
            <a:r>
              <a:rPr lang="en-US" altLang="en-US" u="sng" dirty="0">
                <a:latin typeface="Helvetica" panose="020B0604020202020204" pitchFamily="34" charset="0"/>
                <a:cs typeface="Helvetica" panose="020B0604020202020204" pitchFamily="34" charset="0"/>
              </a:rPr>
              <a:t>Net Income</a:t>
            </a:r>
          </a:p>
          <a:p>
            <a:pPr lvl="1"/>
            <a:r>
              <a:rPr lang="en-US" alt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                 Total Revenue</a:t>
            </a:r>
          </a:p>
        </p:txBody>
      </p:sp>
    </p:spTree>
    <p:extLst>
      <p:ext uri="{BB962C8B-B14F-4D97-AF65-F5344CB8AC3E}">
        <p14:creationId xmlns:p14="http://schemas.microsoft.com/office/powerpoint/2010/main" val="309130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C1898E64-7410-9645-7CF7-7AA7AFC7B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spc="-25" dirty="0"/>
              <a:t> </a:t>
            </a:r>
            <a:r>
              <a:rPr lang="en-US" dirty="0"/>
              <a:t>can</a:t>
            </a:r>
            <a:r>
              <a:rPr lang="en-US" spc="-25" dirty="0"/>
              <a:t> </a:t>
            </a:r>
            <a:r>
              <a:rPr lang="en-US" spc="-15" dirty="0"/>
              <a:t>you</a:t>
            </a:r>
            <a:r>
              <a:rPr lang="en-US" spc="25" dirty="0"/>
              <a:t> </a:t>
            </a:r>
            <a:r>
              <a:rPr lang="en-US" dirty="0"/>
              <a:t>increase</a:t>
            </a:r>
            <a:r>
              <a:rPr lang="en-US" spc="-50" dirty="0"/>
              <a:t> </a:t>
            </a:r>
            <a:r>
              <a:rPr lang="en-US" dirty="0"/>
              <a:t>ROI?</a:t>
            </a:r>
            <a:endParaRPr lang="en-CA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316" y="1431464"/>
            <a:ext cx="4531614" cy="116967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38326" y="1863047"/>
            <a:ext cx="3100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 panose="020B0604020202020204" pitchFamily="34" charset="0"/>
                <a:cs typeface="Arial" panose="020B0604020202020204" pitchFamily="34" charset="0"/>
              </a:rPr>
              <a:t>OPERATING</a:t>
            </a:r>
            <a:r>
              <a:rPr sz="2400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INCOME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1405" y="3534702"/>
            <a:ext cx="4530090" cy="11712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07821" y="3781771"/>
            <a:ext cx="33305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5530" marR="5080" indent="-1053465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Arial MT"/>
                <a:cs typeface="Arial" panose="020B0604020202020204" pitchFamily="34" charset="0"/>
              </a:rPr>
              <a:t>AVERAGE</a:t>
            </a:r>
            <a:r>
              <a:rPr sz="2400" spc="-55" dirty="0">
                <a:latin typeface="Arial MT"/>
                <a:cs typeface="Arial" panose="020B0604020202020204" pitchFamily="34" charset="0"/>
              </a:rPr>
              <a:t> </a:t>
            </a:r>
            <a:r>
              <a:rPr sz="2400" spc="-25" dirty="0">
                <a:latin typeface="Arial MT"/>
                <a:cs typeface="Arial" panose="020B0604020202020204" pitchFamily="34" charset="0"/>
              </a:rPr>
              <a:t>OPERATING </a:t>
            </a:r>
            <a:r>
              <a:rPr sz="2400" spc="-650" dirty="0">
                <a:latin typeface="Arial MT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 MT"/>
                <a:cs typeface="Arial" panose="020B0604020202020204" pitchFamily="34" charset="0"/>
              </a:rPr>
              <a:t>ASSETS</a:t>
            </a:r>
            <a:endParaRPr sz="2400" dirty="0">
              <a:latin typeface="Arial MT"/>
              <a:cs typeface="Arial" panose="020B0604020202020204" pitchFamily="34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1194" y="3031811"/>
            <a:ext cx="5040630" cy="0"/>
          </a:xfrm>
          <a:custGeom>
            <a:avLst/>
            <a:gdLst/>
            <a:ahLst/>
            <a:cxnLst/>
            <a:rect l="l" t="t" r="r" b="b"/>
            <a:pathLst>
              <a:path w="5040630">
                <a:moveTo>
                  <a:pt x="0" y="0"/>
                </a:moveTo>
                <a:lnTo>
                  <a:pt x="5040503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954588" y="1413023"/>
            <a:ext cx="23178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Increase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Sales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8533" y="1196969"/>
            <a:ext cx="792479" cy="79247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76000" y="2946855"/>
            <a:ext cx="784181" cy="7924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52140" y="4538691"/>
            <a:ext cx="631900" cy="81506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946042" y="3090446"/>
            <a:ext cx="412662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Reduce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Operating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Expenses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70135" y="4796361"/>
            <a:ext cx="410252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Reduce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Operating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Assets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254DFFA6-7431-C957-5971-239721B176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Residual</a:t>
            </a:r>
            <a:r>
              <a:rPr lang="en-CA" spc="-65" dirty="0"/>
              <a:t> </a:t>
            </a:r>
            <a:r>
              <a:rPr lang="en-CA" dirty="0"/>
              <a:t>Income</a:t>
            </a:r>
            <a:r>
              <a:rPr lang="en-CA" spc="-60" dirty="0"/>
              <a:t> </a:t>
            </a:r>
            <a:r>
              <a:rPr lang="en-CA" dirty="0"/>
              <a:t>(RI)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19" y="947673"/>
            <a:ext cx="2713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ABSOLUTE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MEASURE!!!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404" y="1546860"/>
            <a:ext cx="2609850" cy="116967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2718" y="1747265"/>
            <a:ext cx="17976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290" marR="5080" indent="-27622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OPER</a:t>
            </a:r>
            <a:r>
              <a:rPr sz="2400" spc="-185" dirty="0">
                <a:latin typeface="Arial MT"/>
                <a:cs typeface="Arial MT"/>
              </a:rPr>
              <a:t>A</a:t>
            </a:r>
            <a:r>
              <a:rPr sz="2400" dirty="0">
                <a:latin typeface="Arial MT"/>
                <a:cs typeface="Arial MT"/>
              </a:rPr>
              <a:t>TING  INCOME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0600" y="1546860"/>
            <a:ext cx="2609850" cy="116967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208270" y="1564385"/>
            <a:ext cx="17970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Arial MT"/>
                <a:cs typeface="Arial MT"/>
              </a:rPr>
              <a:t>AVERAGE 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OP</a:t>
            </a:r>
            <a:r>
              <a:rPr sz="2400" spc="-10" dirty="0">
                <a:latin typeface="Arial MT"/>
                <a:cs typeface="Arial MT"/>
              </a:rPr>
              <a:t>E</a:t>
            </a:r>
            <a:r>
              <a:rPr sz="2400" dirty="0">
                <a:latin typeface="Arial MT"/>
                <a:cs typeface="Arial MT"/>
              </a:rPr>
              <a:t>R</a:t>
            </a:r>
            <a:r>
              <a:rPr sz="2400" spc="-195" dirty="0">
                <a:latin typeface="Arial MT"/>
                <a:cs typeface="Arial MT"/>
              </a:rPr>
              <a:t>A</a:t>
            </a:r>
            <a:r>
              <a:rPr sz="2400" dirty="0">
                <a:latin typeface="Arial MT"/>
                <a:cs typeface="Arial MT"/>
              </a:rPr>
              <a:t>TING  </a:t>
            </a:r>
            <a:r>
              <a:rPr sz="2400" spc="-5" dirty="0">
                <a:latin typeface="Arial MT"/>
                <a:cs typeface="Arial MT"/>
              </a:rPr>
              <a:t>ASSETS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91856" y="1546860"/>
            <a:ext cx="2995422" cy="116967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589011" y="1564385"/>
            <a:ext cx="31565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602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MINIMUM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661035" algn="l"/>
              </a:tabLst>
            </a:pPr>
            <a:r>
              <a:rPr sz="2400" dirty="0">
                <a:latin typeface="Arial MT"/>
                <a:cs typeface="Arial MT"/>
              </a:rPr>
              <a:t>X	</a:t>
            </a:r>
            <a:r>
              <a:rPr sz="2400" spc="-5" dirty="0">
                <a:latin typeface="Arial MT"/>
                <a:cs typeface="Arial MT"/>
              </a:rPr>
              <a:t>REQUIRED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RATE</a:t>
            </a:r>
            <a:endParaRPr sz="2400">
              <a:latin typeface="Arial MT"/>
              <a:cs typeface="Arial MT"/>
            </a:endParaRPr>
          </a:p>
          <a:p>
            <a:pPr marL="1016000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OF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RETURN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67784" y="1484375"/>
            <a:ext cx="260985" cy="1297305"/>
          </a:xfrm>
          <a:custGeom>
            <a:avLst/>
            <a:gdLst/>
            <a:ahLst/>
            <a:cxnLst/>
            <a:rect l="l" t="t" r="r" b="b"/>
            <a:pathLst>
              <a:path w="260985" h="1297305">
                <a:moveTo>
                  <a:pt x="260603" y="1296924"/>
                </a:moveTo>
                <a:lnTo>
                  <a:pt x="178247" y="1295811"/>
                </a:lnTo>
                <a:lnTo>
                  <a:pt x="106710" y="1292717"/>
                </a:lnTo>
                <a:lnTo>
                  <a:pt x="50291" y="1288008"/>
                </a:lnTo>
                <a:lnTo>
                  <a:pt x="0" y="1275207"/>
                </a:lnTo>
                <a:lnTo>
                  <a:pt x="0" y="21716"/>
                </a:lnTo>
                <a:lnTo>
                  <a:pt x="13289" y="14874"/>
                </a:lnTo>
                <a:lnTo>
                  <a:pt x="50291" y="8915"/>
                </a:lnTo>
                <a:lnTo>
                  <a:pt x="106710" y="4206"/>
                </a:lnTo>
                <a:lnTo>
                  <a:pt x="178247" y="1112"/>
                </a:lnTo>
                <a:lnTo>
                  <a:pt x="260603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39856" y="1484375"/>
            <a:ext cx="379730" cy="1297305"/>
          </a:xfrm>
          <a:custGeom>
            <a:avLst/>
            <a:gdLst/>
            <a:ahLst/>
            <a:cxnLst/>
            <a:rect l="l" t="t" r="r" b="b"/>
            <a:pathLst>
              <a:path w="379729" h="1297305">
                <a:moveTo>
                  <a:pt x="0" y="1296924"/>
                </a:moveTo>
                <a:lnTo>
                  <a:pt x="76469" y="1296284"/>
                </a:lnTo>
                <a:lnTo>
                  <a:pt x="147697" y="1294447"/>
                </a:lnTo>
                <a:lnTo>
                  <a:pt x="212155" y="1291539"/>
                </a:lnTo>
                <a:lnTo>
                  <a:pt x="268319" y="1287684"/>
                </a:lnTo>
                <a:lnTo>
                  <a:pt x="314659" y="1283008"/>
                </a:lnTo>
                <a:lnTo>
                  <a:pt x="371765" y="1271691"/>
                </a:lnTo>
                <a:lnTo>
                  <a:pt x="379475" y="1265301"/>
                </a:lnTo>
                <a:lnTo>
                  <a:pt x="379475" y="31623"/>
                </a:lnTo>
                <a:lnTo>
                  <a:pt x="314659" y="13915"/>
                </a:lnTo>
                <a:lnTo>
                  <a:pt x="268319" y="9239"/>
                </a:lnTo>
                <a:lnTo>
                  <a:pt x="212155" y="5384"/>
                </a:lnTo>
                <a:lnTo>
                  <a:pt x="147697" y="2476"/>
                </a:lnTo>
                <a:lnTo>
                  <a:pt x="76469" y="639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680840" y="1945004"/>
            <a:ext cx="127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-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6847" y="3109976"/>
            <a:ext cx="10914380" cy="241554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75"/>
              </a:spcBef>
              <a:buSzPct val="79166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 MT"/>
                <a:cs typeface="Arial MT"/>
              </a:rPr>
              <a:t>Operating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income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above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some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minimum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return </a:t>
            </a:r>
            <a:r>
              <a:rPr sz="2400" spc="-5" dirty="0">
                <a:latin typeface="Arial MT"/>
                <a:cs typeface="Arial MT"/>
              </a:rPr>
              <a:t>on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operating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assets</a:t>
            </a:r>
            <a:endParaRPr sz="2400">
              <a:latin typeface="Arial MT"/>
              <a:cs typeface="Arial MT"/>
            </a:endParaRPr>
          </a:p>
          <a:p>
            <a:pPr marL="469900" marR="247650" indent="-457200">
              <a:lnSpc>
                <a:spcPct val="100000"/>
              </a:lnSpc>
              <a:spcBef>
                <a:spcPts val="1175"/>
              </a:spcBef>
              <a:buSzPct val="79166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 MT"/>
                <a:cs typeface="Arial MT"/>
              </a:rPr>
              <a:t>Residual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income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encourages</a:t>
            </a:r>
            <a:r>
              <a:rPr sz="2400" spc="4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managers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make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profitable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investments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would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</a:t>
            </a:r>
            <a:r>
              <a:rPr sz="2400" dirty="0">
                <a:latin typeface="Arial MT"/>
                <a:cs typeface="Arial MT"/>
              </a:rPr>
              <a:t> rejected </a:t>
            </a:r>
            <a:r>
              <a:rPr sz="2400" spc="-5" dirty="0">
                <a:latin typeface="Arial MT"/>
                <a:cs typeface="Arial MT"/>
              </a:rPr>
              <a:t>by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managers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using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ROI.</a:t>
            </a:r>
            <a:endParaRPr sz="2400">
              <a:latin typeface="Arial MT"/>
              <a:cs typeface="Arial MT"/>
            </a:endParaRPr>
          </a:p>
          <a:p>
            <a:pPr marL="919480" lvl="1" indent="-457200">
              <a:lnSpc>
                <a:spcPct val="100000"/>
              </a:lnSpc>
              <a:spcBef>
                <a:spcPts val="1125"/>
              </a:spcBef>
              <a:buSzPct val="79545"/>
              <a:buChar char="•"/>
              <a:tabLst>
                <a:tab pos="918844" algn="l"/>
                <a:tab pos="919480" algn="l"/>
              </a:tabLst>
            </a:pPr>
            <a:r>
              <a:rPr sz="2200" spc="-5" dirty="0">
                <a:latin typeface="Arial MT"/>
                <a:cs typeface="Arial MT"/>
              </a:rPr>
              <a:t>WHY?</a:t>
            </a:r>
            <a:endParaRPr sz="220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180"/>
              </a:spcBef>
              <a:buSzPct val="79166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 MT"/>
                <a:cs typeface="Arial MT"/>
              </a:rPr>
              <a:t>Issue: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Cannot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used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compare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performance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divisions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different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sizes.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569B5497-D9F1-FD92-70DC-0B3F46BB6A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Other</a:t>
            </a:r>
            <a:r>
              <a:rPr lang="en-US" spc="-40" dirty="0"/>
              <a:t> </a:t>
            </a:r>
            <a:r>
              <a:rPr lang="en-US" dirty="0"/>
              <a:t>Criticisms</a:t>
            </a:r>
            <a:r>
              <a:rPr lang="en-US" spc="-45" dirty="0"/>
              <a:t> </a:t>
            </a:r>
            <a:r>
              <a:rPr lang="en-US" dirty="0"/>
              <a:t>of</a:t>
            </a:r>
            <a:r>
              <a:rPr lang="en-US" spc="-5" dirty="0"/>
              <a:t> </a:t>
            </a:r>
            <a:r>
              <a:rPr lang="en-US" dirty="0"/>
              <a:t>Residual</a:t>
            </a:r>
            <a:r>
              <a:rPr lang="en-US" spc="-40" dirty="0"/>
              <a:t> </a:t>
            </a:r>
            <a:r>
              <a:rPr lang="en-US" dirty="0"/>
              <a:t>Income</a:t>
            </a:r>
            <a:r>
              <a:rPr lang="en-US" spc="-40" dirty="0"/>
              <a:t> </a:t>
            </a:r>
            <a:r>
              <a:rPr lang="en-US" dirty="0"/>
              <a:t>(RI)</a:t>
            </a:r>
            <a:endParaRPr lang="en-CA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404" y="1546860"/>
            <a:ext cx="2609850" cy="116967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2718" y="1747265"/>
            <a:ext cx="17976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290" marR="5080" indent="-27622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OPER</a:t>
            </a:r>
            <a:r>
              <a:rPr sz="2400" spc="-185" dirty="0">
                <a:latin typeface="Arial MT"/>
                <a:cs typeface="Arial MT"/>
              </a:rPr>
              <a:t>A</a:t>
            </a:r>
            <a:r>
              <a:rPr sz="2400" dirty="0">
                <a:latin typeface="Arial MT"/>
                <a:cs typeface="Arial MT"/>
              </a:rPr>
              <a:t>TING  INCOME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0600" y="1546860"/>
            <a:ext cx="2609850" cy="116967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208270" y="1564385"/>
            <a:ext cx="17970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Arial MT"/>
                <a:cs typeface="Arial MT"/>
              </a:rPr>
              <a:t>AVERAGE 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OP</a:t>
            </a:r>
            <a:r>
              <a:rPr sz="2400" spc="-10" dirty="0">
                <a:latin typeface="Arial MT"/>
                <a:cs typeface="Arial MT"/>
              </a:rPr>
              <a:t>E</a:t>
            </a:r>
            <a:r>
              <a:rPr sz="2400" dirty="0">
                <a:latin typeface="Arial MT"/>
                <a:cs typeface="Arial MT"/>
              </a:rPr>
              <a:t>R</a:t>
            </a:r>
            <a:r>
              <a:rPr sz="2400" spc="-195" dirty="0">
                <a:latin typeface="Arial MT"/>
                <a:cs typeface="Arial MT"/>
              </a:rPr>
              <a:t>A</a:t>
            </a:r>
            <a:r>
              <a:rPr sz="2400" dirty="0">
                <a:latin typeface="Arial MT"/>
                <a:cs typeface="Arial MT"/>
              </a:rPr>
              <a:t>TING  </a:t>
            </a:r>
            <a:r>
              <a:rPr sz="2400" spc="-5" dirty="0">
                <a:latin typeface="Arial MT"/>
                <a:cs typeface="Arial MT"/>
              </a:rPr>
              <a:t>ASSETS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91856" y="1546860"/>
            <a:ext cx="2995422" cy="116967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89011" y="1564385"/>
            <a:ext cx="31565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602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MINIMUM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661035" algn="l"/>
              </a:tabLst>
            </a:pPr>
            <a:r>
              <a:rPr sz="2400" dirty="0">
                <a:latin typeface="Arial MT"/>
                <a:cs typeface="Arial MT"/>
              </a:rPr>
              <a:t>X	</a:t>
            </a:r>
            <a:r>
              <a:rPr sz="2400" spc="-5" dirty="0">
                <a:latin typeface="Arial MT"/>
                <a:cs typeface="Arial MT"/>
              </a:rPr>
              <a:t>REQUIRED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RATE</a:t>
            </a:r>
            <a:endParaRPr sz="2400">
              <a:latin typeface="Arial MT"/>
              <a:cs typeface="Arial MT"/>
            </a:endParaRPr>
          </a:p>
          <a:p>
            <a:pPr marL="1016000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OF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RETURN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67784" y="1484375"/>
            <a:ext cx="260985" cy="1297305"/>
          </a:xfrm>
          <a:custGeom>
            <a:avLst/>
            <a:gdLst/>
            <a:ahLst/>
            <a:cxnLst/>
            <a:rect l="l" t="t" r="r" b="b"/>
            <a:pathLst>
              <a:path w="260985" h="1297305">
                <a:moveTo>
                  <a:pt x="260603" y="1296924"/>
                </a:moveTo>
                <a:lnTo>
                  <a:pt x="178247" y="1295811"/>
                </a:lnTo>
                <a:lnTo>
                  <a:pt x="106710" y="1292717"/>
                </a:lnTo>
                <a:lnTo>
                  <a:pt x="50291" y="1288008"/>
                </a:lnTo>
                <a:lnTo>
                  <a:pt x="0" y="1275207"/>
                </a:lnTo>
                <a:lnTo>
                  <a:pt x="0" y="21716"/>
                </a:lnTo>
                <a:lnTo>
                  <a:pt x="13289" y="14874"/>
                </a:lnTo>
                <a:lnTo>
                  <a:pt x="50291" y="8915"/>
                </a:lnTo>
                <a:lnTo>
                  <a:pt x="106710" y="4206"/>
                </a:lnTo>
                <a:lnTo>
                  <a:pt x="178247" y="1112"/>
                </a:lnTo>
                <a:lnTo>
                  <a:pt x="260603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039856" y="1484375"/>
            <a:ext cx="379730" cy="1297305"/>
          </a:xfrm>
          <a:custGeom>
            <a:avLst/>
            <a:gdLst/>
            <a:ahLst/>
            <a:cxnLst/>
            <a:rect l="l" t="t" r="r" b="b"/>
            <a:pathLst>
              <a:path w="379729" h="1297305">
                <a:moveTo>
                  <a:pt x="0" y="1296924"/>
                </a:moveTo>
                <a:lnTo>
                  <a:pt x="76469" y="1296284"/>
                </a:lnTo>
                <a:lnTo>
                  <a:pt x="147697" y="1294447"/>
                </a:lnTo>
                <a:lnTo>
                  <a:pt x="212155" y="1291539"/>
                </a:lnTo>
                <a:lnTo>
                  <a:pt x="268319" y="1287684"/>
                </a:lnTo>
                <a:lnTo>
                  <a:pt x="314659" y="1283008"/>
                </a:lnTo>
                <a:lnTo>
                  <a:pt x="371765" y="1271691"/>
                </a:lnTo>
                <a:lnTo>
                  <a:pt x="379475" y="1265301"/>
                </a:lnTo>
                <a:lnTo>
                  <a:pt x="379475" y="31623"/>
                </a:lnTo>
                <a:lnTo>
                  <a:pt x="314659" y="13915"/>
                </a:lnTo>
                <a:lnTo>
                  <a:pt x="268319" y="9239"/>
                </a:lnTo>
                <a:lnTo>
                  <a:pt x="212155" y="5384"/>
                </a:lnTo>
                <a:lnTo>
                  <a:pt x="147697" y="2476"/>
                </a:lnTo>
                <a:lnTo>
                  <a:pt x="76469" y="639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80840" y="1945004"/>
            <a:ext cx="127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-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6847" y="3259328"/>
            <a:ext cx="11162030" cy="2631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SzPct val="79166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 MT"/>
                <a:cs typeface="Arial MT"/>
              </a:rPr>
              <a:t>RI</a:t>
            </a:r>
            <a:r>
              <a:rPr sz="2400" spc="-5" dirty="0">
                <a:latin typeface="Arial MT"/>
                <a:cs typeface="Arial MT"/>
              </a:rPr>
              <a:t> is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based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on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historical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accounting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data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which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can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lead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inflated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amounts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residual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income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periods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 </a:t>
            </a:r>
            <a:r>
              <a:rPr sz="2400" spc="-5" dirty="0">
                <a:latin typeface="Arial MT"/>
                <a:cs typeface="Arial MT"/>
              </a:rPr>
              <a:t>rising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prices</a:t>
            </a:r>
            <a:r>
              <a:rPr sz="2400" dirty="0">
                <a:latin typeface="Arial MT"/>
                <a:cs typeface="Arial MT"/>
              </a:rPr>
              <a:t> (i.e..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values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capital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assets).</a:t>
            </a:r>
            <a:endParaRPr sz="2400">
              <a:latin typeface="Arial MT"/>
              <a:cs typeface="Arial MT"/>
            </a:endParaRPr>
          </a:p>
          <a:p>
            <a:pPr marL="469900" marR="565785" indent="-457200">
              <a:lnSpc>
                <a:spcPct val="100000"/>
              </a:lnSpc>
              <a:spcBef>
                <a:spcPts val="1175"/>
              </a:spcBef>
              <a:buSzPct val="79166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 MT"/>
                <a:cs typeface="Arial MT"/>
              </a:rPr>
              <a:t>RI</a:t>
            </a:r>
            <a:r>
              <a:rPr sz="2400" spc="-5" dirty="0">
                <a:latin typeface="Arial MT"/>
                <a:cs typeface="Arial MT"/>
              </a:rPr>
              <a:t> does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not</a:t>
            </a:r>
            <a:r>
              <a:rPr sz="2400" spc="-5" dirty="0">
                <a:latin typeface="Arial MT"/>
                <a:cs typeface="Arial MT"/>
              </a:rPr>
              <a:t> indicate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what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earnings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should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(need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comparison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external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benchmark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or</a:t>
            </a:r>
            <a:r>
              <a:rPr sz="2400" dirty="0">
                <a:latin typeface="Arial MT"/>
                <a:cs typeface="Arial MT"/>
              </a:rPr>
              <a:t> trends).</a:t>
            </a:r>
            <a:endParaRPr sz="240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175"/>
              </a:spcBef>
              <a:buSzPct val="79166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 MT"/>
                <a:cs typeface="Arial MT"/>
              </a:rPr>
              <a:t>RI </a:t>
            </a:r>
            <a:r>
              <a:rPr sz="2400" spc="-5" dirty="0">
                <a:latin typeface="Arial MT"/>
                <a:cs typeface="Arial MT"/>
              </a:rPr>
              <a:t>does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not </a:t>
            </a:r>
            <a:r>
              <a:rPr sz="2400" spc="-5" dirty="0">
                <a:latin typeface="Arial MT"/>
                <a:cs typeface="Arial MT"/>
              </a:rPr>
              <a:t>incorporate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important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leading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non-financial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indicators.</a:t>
            </a:r>
            <a:endParaRPr sz="2400">
              <a:latin typeface="Arial MT"/>
              <a:cs typeface="Arial MT"/>
            </a:endParaRPr>
          </a:p>
          <a:p>
            <a:pPr marL="919480" lvl="1" indent="-457200">
              <a:lnSpc>
                <a:spcPct val="100000"/>
              </a:lnSpc>
              <a:spcBef>
                <a:spcPts val="1130"/>
              </a:spcBef>
              <a:buSzPct val="79545"/>
              <a:buChar char="•"/>
              <a:tabLst>
                <a:tab pos="918844" algn="l"/>
                <a:tab pos="919480" algn="l"/>
              </a:tabLst>
            </a:pPr>
            <a:r>
              <a:rPr sz="2200" spc="-5" dirty="0">
                <a:latin typeface="Arial MT"/>
                <a:cs typeface="Arial MT"/>
              </a:rPr>
              <a:t>Does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ROI?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00131" y="6380987"/>
            <a:ext cx="1656714" cy="477520"/>
          </a:xfrm>
          <a:custGeom>
            <a:avLst/>
            <a:gdLst/>
            <a:ahLst/>
            <a:cxnLst/>
            <a:rect l="l" t="t" r="r" b="b"/>
            <a:pathLst>
              <a:path w="1656715" h="477520">
                <a:moveTo>
                  <a:pt x="1656587" y="0"/>
                </a:moveTo>
                <a:lnTo>
                  <a:pt x="0" y="0"/>
                </a:lnTo>
                <a:lnTo>
                  <a:pt x="0" y="477011"/>
                </a:lnTo>
                <a:lnTo>
                  <a:pt x="1656587" y="477011"/>
                </a:lnTo>
                <a:lnTo>
                  <a:pt x="16565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4019" y="1874342"/>
            <a:ext cx="4438015" cy="3075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5000" b="1" dirty="0">
                <a:solidFill>
                  <a:srgbClr val="FFFFFF"/>
                </a:solidFill>
                <a:latin typeface="Arial"/>
                <a:cs typeface="Arial"/>
              </a:rPr>
              <a:t>The Balanced </a:t>
            </a:r>
            <a:r>
              <a:rPr sz="50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00" b="1" dirty="0">
                <a:solidFill>
                  <a:srgbClr val="FFFFFF"/>
                </a:solidFill>
                <a:latin typeface="Arial"/>
                <a:cs typeface="Arial"/>
              </a:rPr>
              <a:t>Scorecard</a:t>
            </a:r>
            <a:r>
              <a:rPr sz="50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00" b="1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5000" b="1" spc="-1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00" b="1" dirty="0">
                <a:solidFill>
                  <a:srgbClr val="FFFFFF"/>
                </a:solidFill>
                <a:latin typeface="Arial"/>
                <a:cs typeface="Arial"/>
              </a:rPr>
              <a:t>Non-Financial </a:t>
            </a:r>
            <a:r>
              <a:rPr sz="50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00" b="1" dirty="0">
                <a:solidFill>
                  <a:srgbClr val="FFFFFF"/>
                </a:solidFill>
                <a:latin typeface="Arial"/>
                <a:cs typeface="Arial"/>
              </a:rPr>
              <a:t>Measures</a:t>
            </a:r>
            <a:endParaRPr sz="5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DF6762BC-C62E-757C-6BD9-AE0FC6ACAD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The</a:t>
            </a:r>
            <a:r>
              <a:rPr lang="en-CA" spc="-25" dirty="0"/>
              <a:t> </a:t>
            </a:r>
            <a:r>
              <a:rPr lang="en-CA" dirty="0"/>
              <a:t>Balanced</a:t>
            </a:r>
            <a:r>
              <a:rPr lang="en-CA" spc="-50" dirty="0"/>
              <a:t> </a:t>
            </a:r>
            <a:r>
              <a:rPr lang="en-CA" dirty="0"/>
              <a:t>Scorecard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19" y="947673"/>
            <a:ext cx="8910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htt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ps://w</a:t>
            </a:r>
            <a:r>
              <a:rPr lang="en-CA" b="1" spc="-5" dirty="0" err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ww.y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outube.com/</a:t>
            </a:r>
            <a:r>
              <a:rPr lang="en-CA" b="1" spc="-5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w</a:t>
            </a:r>
            <a:r>
              <a:rPr sz="1800" b="1" spc="-5" dirty="0" err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atch?v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=0zbhEpYwBCY&amp;ab_channel=SpiderStrategies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8008" y="1712467"/>
            <a:ext cx="5904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balanced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scorecard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does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following: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008" y="2154428"/>
            <a:ext cx="5931535" cy="3547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4345" marR="94615" indent="-46228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74345" algn="l"/>
                <a:tab pos="474980" algn="l"/>
              </a:tabLst>
            </a:pPr>
            <a:r>
              <a:rPr sz="2400" spc="-5" dirty="0">
                <a:latin typeface="Arial MT"/>
                <a:cs typeface="Arial MT"/>
              </a:rPr>
              <a:t>Employs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both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financial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nonfinancial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measures.</a:t>
            </a:r>
            <a:endParaRPr sz="2400">
              <a:latin typeface="Arial MT"/>
              <a:cs typeface="Arial MT"/>
            </a:endParaRPr>
          </a:p>
          <a:p>
            <a:pPr marL="474345" marR="5080" indent="-46228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74345" algn="l"/>
                <a:tab pos="474980" algn="l"/>
              </a:tabLst>
            </a:pPr>
            <a:r>
              <a:rPr sz="2400" spc="-5" dirty="0">
                <a:latin typeface="Arial MT"/>
                <a:cs typeface="Arial MT"/>
              </a:rPr>
              <a:t>Creates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linkages</a:t>
            </a:r>
            <a:r>
              <a:rPr sz="2400" spc="4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so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high-level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corporate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goals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can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communicated</a:t>
            </a:r>
            <a:endParaRPr sz="2400">
              <a:latin typeface="Arial MT"/>
              <a:cs typeface="Arial MT"/>
            </a:endParaRPr>
          </a:p>
          <a:p>
            <a:pPr marL="474345" marR="158750" indent="-46228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74345" algn="l"/>
                <a:tab pos="474980" algn="l"/>
              </a:tabLst>
            </a:pPr>
            <a:r>
              <a:rPr sz="2400" spc="-5" dirty="0">
                <a:latin typeface="Arial MT"/>
                <a:cs typeface="Arial MT"/>
              </a:rPr>
              <a:t>Provides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measurable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objectives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nonfinancial</a:t>
            </a:r>
            <a:r>
              <a:rPr sz="2400" spc="4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measures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such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as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product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30" dirty="0">
                <a:latin typeface="Arial MT"/>
                <a:cs typeface="Arial MT"/>
              </a:rPr>
              <a:t>quality.</a:t>
            </a:r>
            <a:endParaRPr sz="2400">
              <a:latin typeface="Arial MT"/>
              <a:cs typeface="Arial MT"/>
            </a:endParaRPr>
          </a:p>
          <a:p>
            <a:pPr marL="474345" marR="33020" indent="-46228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474345" algn="l"/>
                <a:tab pos="474980" algn="l"/>
              </a:tabLst>
            </a:pPr>
            <a:r>
              <a:rPr sz="2400" spc="-5" dirty="0">
                <a:latin typeface="Arial MT"/>
                <a:cs typeface="Arial MT"/>
              </a:rPr>
              <a:t>Integrates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company’s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goals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into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single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performance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measurement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system.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39736" y="1712467"/>
            <a:ext cx="426085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"Apple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strives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" dirty="0">
                <a:latin typeface="Arial MT"/>
                <a:cs typeface="Arial MT"/>
              </a:rPr>
              <a:t> bring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" dirty="0">
                <a:latin typeface="Arial MT"/>
                <a:cs typeface="Arial MT"/>
              </a:rPr>
              <a:t> best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personal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computing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experience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 </a:t>
            </a:r>
            <a:r>
              <a:rPr sz="2400" spc="-5" dirty="0">
                <a:latin typeface="Arial MT"/>
                <a:cs typeface="Arial MT"/>
              </a:rPr>
              <a:t>students,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educators,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creative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professionals,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consumers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around</a:t>
            </a:r>
            <a:r>
              <a:rPr sz="2400" dirty="0">
                <a:latin typeface="Arial MT"/>
                <a:cs typeface="Arial MT"/>
              </a:rPr>
              <a:t> the</a:t>
            </a:r>
            <a:r>
              <a:rPr sz="2400" spc="-5" dirty="0">
                <a:latin typeface="Arial MT"/>
                <a:cs typeface="Arial MT"/>
              </a:rPr>
              <a:t> world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through </a:t>
            </a:r>
            <a:r>
              <a:rPr sz="2400" dirty="0">
                <a:latin typeface="Arial MT"/>
                <a:cs typeface="Arial MT"/>
              </a:rPr>
              <a:t>its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innovative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hardware,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software,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internet offerings."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03598" y="4476373"/>
            <a:ext cx="1180259" cy="140741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6852666" y="4941570"/>
            <a:ext cx="3093720" cy="832485"/>
          </a:xfrm>
          <a:custGeom>
            <a:avLst/>
            <a:gdLst/>
            <a:ahLst/>
            <a:cxnLst/>
            <a:rect l="l" t="t" r="r" b="b"/>
            <a:pathLst>
              <a:path w="3093720" h="832485">
                <a:moveTo>
                  <a:pt x="3093720" y="0"/>
                </a:moveTo>
                <a:lnTo>
                  <a:pt x="0" y="0"/>
                </a:lnTo>
                <a:lnTo>
                  <a:pt x="0" y="832103"/>
                </a:lnTo>
                <a:lnTo>
                  <a:pt x="3093720" y="832103"/>
                </a:lnTo>
                <a:lnTo>
                  <a:pt x="30937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52666" y="4941570"/>
            <a:ext cx="3093720" cy="832485"/>
          </a:xfrm>
          <a:prstGeom prst="rect">
            <a:avLst/>
          </a:prstGeom>
          <a:ln w="25400">
            <a:solidFill>
              <a:srgbClr val="ED037C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sz="2400" dirty="0">
                <a:latin typeface="Arial MT"/>
                <a:cs typeface="Arial MT"/>
              </a:rPr>
              <a:t>Are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Financial</a:t>
            </a:r>
            <a:endParaRPr sz="240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</a:pPr>
            <a:r>
              <a:rPr sz="2400" spc="-5" dirty="0">
                <a:latin typeface="Arial MT"/>
                <a:cs typeface="Arial MT"/>
              </a:rPr>
              <a:t>Measures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enough?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3F7551-5E3B-0DD6-BBFE-F4D45C10C25E}"/>
              </a:ext>
            </a:extLst>
          </p:cNvPr>
          <p:cNvSpPr/>
          <p:nvPr/>
        </p:nvSpPr>
        <p:spPr>
          <a:xfrm>
            <a:off x="119336" y="2852936"/>
            <a:ext cx="2344420" cy="2405755"/>
          </a:xfrm>
          <a:prstGeom prst="rect">
            <a:avLst/>
          </a:prstGeom>
          <a:noFill/>
          <a:ln>
            <a:solidFill>
              <a:srgbClr val="ED03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8539E239-0A9E-24AD-4912-390C40B473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What is Management Control?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19" y="947673"/>
            <a:ext cx="37579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relate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last class?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4027" y="3182111"/>
            <a:ext cx="2070100" cy="1784985"/>
          </a:xfrm>
          <a:prstGeom prst="rect">
            <a:avLst/>
          </a:prstGeom>
          <a:solidFill>
            <a:srgbClr val="929292"/>
          </a:solidFill>
        </p:spPr>
        <p:txBody>
          <a:bodyPr vert="horz" wrap="square" lIns="0" tIns="36195" rIns="0" bIns="0" rtlCol="0">
            <a:spAutoFit/>
          </a:bodyPr>
          <a:lstStyle/>
          <a:p>
            <a:pPr marL="200660" marR="194310" algn="ctr">
              <a:lnSpc>
                <a:spcPct val="100000"/>
              </a:lnSpc>
              <a:spcBef>
                <a:spcPts val="285"/>
              </a:spcBef>
            </a:pPr>
            <a:r>
              <a:rPr sz="2200" spc="130" dirty="0">
                <a:solidFill>
                  <a:srgbClr val="FFFFFF"/>
                </a:solidFill>
                <a:latin typeface="Cambria"/>
                <a:cs typeface="Cambria"/>
              </a:rPr>
              <a:t>Comparing </a:t>
            </a:r>
            <a:r>
              <a:rPr sz="22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Cambria"/>
                <a:cs typeface="Cambria"/>
              </a:rPr>
              <a:t>actual</a:t>
            </a:r>
            <a:r>
              <a:rPr sz="22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Cambria"/>
                <a:cs typeface="Cambria"/>
              </a:rPr>
              <a:t>to </a:t>
            </a:r>
            <a:r>
              <a:rPr sz="2200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planned </a:t>
            </a:r>
            <a:r>
              <a:rPr sz="22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Cambria"/>
                <a:cs typeface="Cambria"/>
              </a:rPr>
              <a:t>per</a:t>
            </a: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f</a:t>
            </a:r>
            <a:r>
              <a:rPr sz="2200" spc="60" dirty="0">
                <a:solidFill>
                  <a:srgbClr val="FFFFFF"/>
                </a:solidFill>
                <a:latin typeface="Cambria"/>
                <a:cs typeface="Cambria"/>
              </a:rPr>
              <a:t>orm</a:t>
            </a:r>
            <a:r>
              <a:rPr sz="2200" spc="4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nce  </a:t>
            </a:r>
            <a:r>
              <a:rPr sz="2200" spc="130" dirty="0">
                <a:solidFill>
                  <a:srgbClr val="FFFFFF"/>
                </a:solidFill>
                <a:latin typeface="Cambria"/>
                <a:cs typeface="Cambria"/>
              </a:rPr>
              <a:t>(Con</a:t>
            </a:r>
            <a:r>
              <a:rPr sz="2200" spc="-35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2200" spc="-135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sz="2200" spc="60" dirty="0">
                <a:solidFill>
                  <a:srgbClr val="FFFFFF"/>
                </a:solidFill>
                <a:latin typeface="Cambria"/>
                <a:cs typeface="Cambria"/>
              </a:rPr>
              <a:t>ol</a:t>
            </a:r>
            <a:r>
              <a:rPr sz="2200" spc="35" dirty="0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sz="2200" spc="105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2200" spc="114" dirty="0">
                <a:solidFill>
                  <a:srgbClr val="FFFFFF"/>
                </a:solidFill>
                <a:latin typeface="Cambria"/>
                <a:cs typeface="Cambria"/>
              </a:rPr>
              <a:t>g</a:t>
            </a:r>
            <a:r>
              <a:rPr sz="2200" spc="-20" dirty="0">
                <a:solidFill>
                  <a:srgbClr val="FFFFFF"/>
                </a:solidFill>
                <a:latin typeface="Cambria"/>
                <a:cs typeface="Cambria"/>
              </a:rPr>
              <a:t>)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21635" y="1845564"/>
            <a:ext cx="2656840" cy="1108075"/>
          </a:xfrm>
          <a:prstGeom prst="rect">
            <a:avLst/>
          </a:prstGeom>
          <a:solidFill>
            <a:srgbClr val="929292"/>
          </a:solidFill>
        </p:spPr>
        <p:txBody>
          <a:bodyPr vert="horz" wrap="square" lIns="0" tIns="35560" rIns="0" bIns="0" rtlCol="0">
            <a:spAutoFit/>
          </a:bodyPr>
          <a:lstStyle/>
          <a:p>
            <a:pPr marL="238760" marR="228600" algn="ctr">
              <a:lnSpc>
                <a:spcPct val="100000"/>
              </a:lnSpc>
              <a:spcBef>
                <a:spcPts val="280"/>
              </a:spcBef>
            </a:pPr>
            <a:r>
              <a:rPr sz="2200" spc="35" dirty="0">
                <a:solidFill>
                  <a:srgbClr val="FFFFFF"/>
                </a:solidFill>
                <a:latin typeface="Cambria"/>
                <a:cs typeface="Cambria"/>
              </a:rPr>
              <a:t>Formulating </a:t>
            </a:r>
            <a:r>
              <a:rPr sz="2200" spc="110" dirty="0">
                <a:solidFill>
                  <a:srgbClr val="FFFFFF"/>
                </a:solidFill>
                <a:latin typeface="Cambria"/>
                <a:cs typeface="Cambria"/>
              </a:rPr>
              <a:t>long </a:t>
            </a:r>
            <a:r>
              <a:rPr sz="2200" spc="-4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2200" spc="35" dirty="0">
                <a:solidFill>
                  <a:srgbClr val="FFFFFF"/>
                </a:solidFill>
                <a:latin typeface="Cambria"/>
                <a:cs typeface="Cambria"/>
              </a:rPr>
              <a:t>short-term </a:t>
            </a:r>
            <a:r>
              <a:rPr sz="220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plans</a:t>
            </a:r>
            <a:r>
              <a:rPr sz="2200" spc="50" dirty="0">
                <a:solidFill>
                  <a:srgbClr val="FFFFFF"/>
                </a:solidFill>
                <a:latin typeface="Cambria"/>
                <a:cs typeface="Cambria"/>
              </a:rPr>
              <a:t> (Planning)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70932" y="3102864"/>
            <a:ext cx="2148840" cy="1784985"/>
          </a:xfrm>
          <a:prstGeom prst="rect">
            <a:avLst/>
          </a:prstGeom>
          <a:solidFill>
            <a:srgbClr val="929292"/>
          </a:solidFill>
        </p:spPr>
        <p:txBody>
          <a:bodyPr vert="horz" wrap="square" lIns="0" tIns="36195" rIns="0" bIns="0" rtlCol="0">
            <a:spAutoFit/>
          </a:bodyPr>
          <a:lstStyle/>
          <a:p>
            <a:pPr marL="174625" marR="164465" algn="ctr">
              <a:lnSpc>
                <a:spcPct val="100000"/>
              </a:lnSpc>
              <a:spcBef>
                <a:spcPts val="285"/>
              </a:spcBef>
            </a:pPr>
            <a:r>
              <a:rPr sz="2200" spc="10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2200" spc="20" dirty="0">
                <a:solidFill>
                  <a:srgbClr val="FFFFFF"/>
                </a:solidFill>
                <a:latin typeface="Cambria"/>
                <a:cs typeface="Cambria"/>
              </a:rPr>
              <a:t>m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p</a:t>
            </a:r>
            <a:r>
              <a:rPr sz="2200" spc="50" dirty="0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ement</a:t>
            </a:r>
            <a:r>
              <a:rPr sz="2200" spc="25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2200" spc="105" dirty="0">
                <a:solidFill>
                  <a:srgbClr val="FFFFFF"/>
                </a:solidFill>
                <a:latin typeface="Cambria"/>
                <a:cs typeface="Cambria"/>
              </a:rPr>
              <a:t>ng  </a:t>
            </a: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plans </a:t>
            </a:r>
            <a:r>
              <a:rPr sz="22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Cambria"/>
                <a:cs typeface="Cambria"/>
              </a:rPr>
              <a:t>(Directing </a:t>
            </a:r>
            <a:r>
              <a:rPr sz="22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Cambria"/>
                <a:cs typeface="Cambria"/>
              </a:rPr>
              <a:t>Motivating)</a:t>
            </a:r>
            <a:endParaRPr sz="2200" dirty="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55748" y="5079491"/>
            <a:ext cx="2344420" cy="1108075"/>
          </a:xfrm>
          <a:prstGeom prst="rect">
            <a:avLst/>
          </a:prstGeom>
          <a:solidFill>
            <a:srgbClr val="929292"/>
          </a:solidFill>
        </p:spPr>
        <p:txBody>
          <a:bodyPr vert="horz" wrap="square" lIns="0" tIns="37465" rIns="0" bIns="0" rtlCol="0">
            <a:spAutoFit/>
          </a:bodyPr>
          <a:lstStyle/>
          <a:p>
            <a:pPr marL="337820" marR="330835" indent="147320">
              <a:lnSpc>
                <a:spcPct val="100000"/>
              </a:lnSpc>
              <a:spcBef>
                <a:spcPts val="295"/>
              </a:spcBef>
            </a:pP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Measuring </a:t>
            </a:r>
            <a:r>
              <a:rPr sz="22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Cambria"/>
                <a:cs typeface="Cambria"/>
              </a:rPr>
              <a:t>per</a:t>
            </a: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f</a:t>
            </a:r>
            <a:r>
              <a:rPr sz="2200" spc="60" dirty="0">
                <a:solidFill>
                  <a:srgbClr val="FFFFFF"/>
                </a:solidFill>
                <a:latin typeface="Cambria"/>
                <a:cs typeface="Cambria"/>
              </a:rPr>
              <a:t>orm</a:t>
            </a:r>
            <a:r>
              <a:rPr sz="2200" spc="4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nce  </a:t>
            </a:r>
            <a:r>
              <a:rPr sz="2200" spc="130" dirty="0">
                <a:solidFill>
                  <a:srgbClr val="FFFFFF"/>
                </a:solidFill>
                <a:latin typeface="Cambria"/>
                <a:cs typeface="Cambria"/>
              </a:rPr>
              <a:t>(Con</a:t>
            </a:r>
            <a:r>
              <a:rPr sz="2200" spc="-35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2200" spc="-135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sz="2200" spc="60" dirty="0">
                <a:solidFill>
                  <a:srgbClr val="FFFFFF"/>
                </a:solidFill>
                <a:latin typeface="Cambria"/>
                <a:cs typeface="Cambria"/>
              </a:rPr>
              <a:t>ol</a:t>
            </a:r>
            <a:r>
              <a:rPr sz="2200" spc="35" dirty="0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sz="2200" spc="105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2200" spc="114" dirty="0">
                <a:solidFill>
                  <a:srgbClr val="FFFFFF"/>
                </a:solidFill>
                <a:latin typeface="Cambria"/>
                <a:cs typeface="Cambria"/>
              </a:rPr>
              <a:t>g</a:t>
            </a:r>
            <a:r>
              <a:rPr sz="2200" spc="-20" dirty="0">
                <a:solidFill>
                  <a:srgbClr val="FFFFFF"/>
                </a:solidFill>
                <a:latin typeface="Cambria"/>
                <a:cs typeface="Cambria"/>
              </a:rPr>
              <a:t>)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3382" y="3674186"/>
            <a:ext cx="10972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93939"/>
                </a:solidFill>
                <a:latin typeface="Arial MT"/>
                <a:cs typeface="Arial MT"/>
              </a:rPr>
              <a:t>Decision</a:t>
            </a:r>
            <a:endParaRPr sz="2200">
              <a:latin typeface="Arial MT"/>
              <a:cs typeface="Arial MT"/>
            </a:endParaRPr>
          </a:p>
          <a:p>
            <a:pPr marL="9779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393939"/>
                </a:solidFill>
                <a:latin typeface="Arial MT"/>
                <a:cs typeface="Arial MT"/>
              </a:rPr>
              <a:t>Making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75888" y="3103626"/>
            <a:ext cx="114300" cy="525780"/>
          </a:xfrm>
          <a:custGeom>
            <a:avLst/>
            <a:gdLst/>
            <a:ahLst/>
            <a:cxnLst/>
            <a:rect l="l" t="t" r="r" b="b"/>
            <a:pathLst>
              <a:path w="114300" h="525779">
                <a:moveTo>
                  <a:pt x="76200" y="95250"/>
                </a:moveTo>
                <a:lnTo>
                  <a:pt x="38100" y="95250"/>
                </a:lnTo>
                <a:lnTo>
                  <a:pt x="38100" y="525653"/>
                </a:lnTo>
                <a:lnTo>
                  <a:pt x="76200" y="525653"/>
                </a:lnTo>
                <a:lnTo>
                  <a:pt x="76200" y="95250"/>
                </a:lnTo>
                <a:close/>
              </a:path>
              <a:path w="114300" h="52577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2577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62022" y="3972178"/>
            <a:ext cx="525780" cy="114300"/>
          </a:xfrm>
          <a:custGeom>
            <a:avLst/>
            <a:gdLst/>
            <a:ahLst/>
            <a:cxnLst/>
            <a:rect l="l" t="t" r="r" b="b"/>
            <a:pathLst>
              <a:path w="525780" h="114300">
                <a:moveTo>
                  <a:pt x="113791" y="0"/>
                </a:moveTo>
                <a:lnTo>
                  <a:pt x="0" y="58166"/>
                </a:lnTo>
                <a:lnTo>
                  <a:pt x="114807" y="114300"/>
                </a:lnTo>
                <a:lnTo>
                  <a:pt x="114471" y="76454"/>
                </a:lnTo>
                <a:lnTo>
                  <a:pt x="95376" y="76454"/>
                </a:lnTo>
                <a:lnTo>
                  <a:pt x="95122" y="38354"/>
                </a:lnTo>
                <a:lnTo>
                  <a:pt x="114131" y="38180"/>
                </a:lnTo>
                <a:lnTo>
                  <a:pt x="113791" y="0"/>
                </a:lnTo>
                <a:close/>
              </a:path>
              <a:path w="525780" h="114300">
                <a:moveTo>
                  <a:pt x="114131" y="38180"/>
                </a:moveTo>
                <a:lnTo>
                  <a:pt x="95122" y="38354"/>
                </a:lnTo>
                <a:lnTo>
                  <a:pt x="95376" y="76454"/>
                </a:lnTo>
                <a:lnTo>
                  <a:pt x="114470" y="76279"/>
                </a:lnTo>
                <a:lnTo>
                  <a:pt x="114131" y="38180"/>
                </a:lnTo>
                <a:close/>
              </a:path>
              <a:path w="525780" h="114300">
                <a:moveTo>
                  <a:pt x="114470" y="76279"/>
                </a:moveTo>
                <a:lnTo>
                  <a:pt x="95376" y="76454"/>
                </a:lnTo>
                <a:lnTo>
                  <a:pt x="114471" y="76454"/>
                </a:lnTo>
                <a:lnTo>
                  <a:pt x="114470" y="76279"/>
                </a:lnTo>
                <a:close/>
              </a:path>
              <a:path w="525780" h="114300">
                <a:moveTo>
                  <a:pt x="525398" y="34417"/>
                </a:moveTo>
                <a:lnTo>
                  <a:pt x="114131" y="38180"/>
                </a:lnTo>
                <a:lnTo>
                  <a:pt x="114470" y="76279"/>
                </a:lnTo>
                <a:lnTo>
                  <a:pt x="525779" y="72517"/>
                </a:lnTo>
                <a:lnTo>
                  <a:pt x="525398" y="3441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74364" y="4441697"/>
            <a:ext cx="114300" cy="525780"/>
          </a:xfrm>
          <a:custGeom>
            <a:avLst/>
            <a:gdLst/>
            <a:ahLst/>
            <a:cxnLst/>
            <a:rect l="l" t="t" r="r" b="b"/>
            <a:pathLst>
              <a:path w="114300" h="525779">
                <a:moveTo>
                  <a:pt x="38100" y="411352"/>
                </a:moveTo>
                <a:lnTo>
                  <a:pt x="0" y="411352"/>
                </a:lnTo>
                <a:lnTo>
                  <a:pt x="57150" y="525652"/>
                </a:lnTo>
                <a:lnTo>
                  <a:pt x="104775" y="430402"/>
                </a:lnTo>
                <a:lnTo>
                  <a:pt x="38100" y="430402"/>
                </a:lnTo>
                <a:lnTo>
                  <a:pt x="38100" y="411352"/>
                </a:lnTo>
                <a:close/>
              </a:path>
              <a:path w="114300" h="525779">
                <a:moveTo>
                  <a:pt x="76200" y="0"/>
                </a:moveTo>
                <a:lnTo>
                  <a:pt x="38100" y="0"/>
                </a:lnTo>
                <a:lnTo>
                  <a:pt x="38100" y="430402"/>
                </a:lnTo>
                <a:lnTo>
                  <a:pt x="76200" y="430402"/>
                </a:lnTo>
                <a:lnTo>
                  <a:pt x="76200" y="0"/>
                </a:lnTo>
                <a:close/>
              </a:path>
              <a:path w="114300" h="525779">
                <a:moveTo>
                  <a:pt x="114300" y="411352"/>
                </a:moveTo>
                <a:lnTo>
                  <a:pt x="76200" y="411352"/>
                </a:lnTo>
                <a:lnTo>
                  <a:pt x="76200" y="430402"/>
                </a:lnTo>
                <a:lnTo>
                  <a:pt x="104775" y="430402"/>
                </a:lnTo>
                <a:lnTo>
                  <a:pt x="114300" y="411352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79086" y="3972178"/>
            <a:ext cx="525145" cy="114300"/>
          </a:xfrm>
          <a:custGeom>
            <a:avLst/>
            <a:gdLst/>
            <a:ahLst/>
            <a:cxnLst/>
            <a:rect l="l" t="t" r="r" b="b"/>
            <a:pathLst>
              <a:path w="525145" h="114300">
                <a:moveTo>
                  <a:pt x="410972" y="0"/>
                </a:moveTo>
                <a:lnTo>
                  <a:pt x="410632" y="38179"/>
                </a:lnTo>
                <a:lnTo>
                  <a:pt x="429640" y="38354"/>
                </a:lnTo>
                <a:lnTo>
                  <a:pt x="429387" y="76454"/>
                </a:lnTo>
                <a:lnTo>
                  <a:pt x="410292" y="76454"/>
                </a:lnTo>
                <a:lnTo>
                  <a:pt x="409955" y="114300"/>
                </a:lnTo>
                <a:lnTo>
                  <a:pt x="487360" y="76454"/>
                </a:lnTo>
                <a:lnTo>
                  <a:pt x="429387" y="76454"/>
                </a:lnTo>
                <a:lnTo>
                  <a:pt x="487718" y="76278"/>
                </a:lnTo>
                <a:lnTo>
                  <a:pt x="524763" y="58166"/>
                </a:lnTo>
                <a:lnTo>
                  <a:pt x="410972" y="0"/>
                </a:lnTo>
                <a:close/>
              </a:path>
              <a:path w="525145" h="114300">
                <a:moveTo>
                  <a:pt x="410632" y="38179"/>
                </a:moveTo>
                <a:lnTo>
                  <a:pt x="410293" y="76278"/>
                </a:lnTo>
                <a:lnTo>
                  <a:pt x="429387" y="76454"/>
                </a:lnTo>
                <a:lnTo>
                  <a:pt x="429640" y="38354"/>
                </a:lnTo>
                <a:lnTo>
                  <a:pt x="410632" y="38179"/>
                </a:lnTo>
                <a:close/>
              </a:path>
              <a:path w="525145" h="114300">
                <a:moveTo>
                  <a:pt x="253" y="34417"/>
                </a:moveTo>
                <a:lnTo>
                  <a:pt x="0" y="72517"/>
                </a:lnTo>
                <a:lnTo>
                  <a:pt x="410293" y="76278"/>
                </a:lnTo>
                <a:lnTo>
                  <a:pt x="410632" y="38179"/>
                </a:lnTo>
                <a:lnTo>
                  <a:pt x="253" y="3441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547229" y="2014854"/>
            <a:ext cx="4321810" cy="32438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endParaRPr lang="en-CA" dirty="0"/>
          </a:p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“Controlling is the measurement and correction of performance in order to make sure that </a:t>
            </a:r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enterprise objectives 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and the plans devised to attain them </a:t>
            </a:r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are accomplished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</a:p>
          <a:p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Harold Koontz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  <p:sp>
        <p:nvSpPr>
          <p:cNvPr id="45" name="Subtitle 44">
            <a:extLst>
              <a:ext uri="{FF2B5EF4-FFF2-40B4-BE49-F238E27FC236}">
                <a16:creationId xmlns:a16="http://schemas.microsoft.com/office/drawing/2014/main" id="{DD8E8CCF-1040-CACE-F5A3-D4F58A9F83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The</a:t>
            </a:r>
            <a:r>
              <a:rPr lang="en-CA" spc="-20" dirty="0"/>
              <a:t> </a:t>
            </a:r>
            <a:r>
              <a:rPr lang="en-CA" dirty="0"/>
              <a:t>Balanced</a:t>
            </a:r>
            <a:r>
              <a:rPr lang="en-CA" spc="-45" dirty="0"/>
              <a:t> </a:t>
            </a:r>
            <a:r>
              <a:rPr lang="en-CA" dirty="0"/>
              <a:t>Scorecard</a:t>
            </a:r>
            <a:r>
              <a:rPr lang="en-CA" spc="-45" dirty="0"/>
              <a:t> </a:t>
            </a:r>
            <a:r>
              <a:rPr lang="en-CA" dirty="0"/>
              <a:t>(cont’d)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19" y="947673"/>
            <a:ext cx="11262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18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translates</a:t>
            </a:r>
            <a:r>
              <a:rPr sz="18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strategy</a:t>
            </a:r>
            <a:r>
              <a:rPr sz="18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sz="18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measures</a:t>
            </a:r>
            <a:r>
              <a:rPr sz="18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employees</a:t>
            </a:r>
            <a:r>
              <a:rPr sz="18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understand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accept.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56429" y="4532629"/>
            <a:ext cx="2084705" cy="1357630"/>
            <a:chOff x="4456429" y="4532629"/>
            <a:chExt cx="2084705" cy="1357630"/>
          </a:xfrm>
        </p:grpSpPr>
        <p:sp>
          <p:nvSpPr>
            <p:cNvPr id="5" name="object 5"/>
            <p:cNvSpPr/>
            <p:nvPr/>
          </p:nvSpPr>
          <p:spPr>
            <a:xfrm>
              <a:off x="4469129" y="4545329"/>
              <a:ext cx="2059305" cy="1332230"/>
            </a:xfrm>
            <a:custGeom>
              <a:avLst/>
              <a:gdLst/>
              <a:ahLst/>
              <a:cxnLst/>
              <a:rect l="l" t="t" r="r" b="b"/>
              <a:pathLst>
                <a:path w="2059304" h="1332229">
                  <a:moveTo>
                    <a:pt x="1925701" y="0"/>
                  </a:moveTo>
                  <a:lnTo>
                    <a:pt x="133223" y="0"/>
                  </a:lnTo>
                  <a:lnTo>
                    <a:pt x="91131" y="6796"/>
                  </a:lnTo>
                  <a:lnTo>
                    <a:pt x="54562" y="25716"/>
                  </a:lnTo>
                  <a:lnTo>
                    <a:pt x="25716" y="54562"/>
                  </a:lnTo>
                  <a:lnTo>
                    <a:pt x="6796" y="91131"/>
                  </a:lnTo>
                  <a:lnTo>
                    <a:pt x="0" y="133223"/>
                  </a:lnTo>
                  <a:lnTo>
                    <a:pt x="0" y="1198778"/>
                  </a:lnTo>
                  <a:lnTo>
                    <a:pt x="6796" y="1240877"/>
                  </a:lnTo>
                  <a:lnTo>
                    <a:pt x="25716" y="1277441"/>
                  </a:lnTo>
                  <a:lnTo>
                    <a:pt x="54562" y="1306275"/>
                  </a:lnTo>
                  <a:lnTo>
                    <a:pt x="91131" y="1325185"/>
                  </a:lnTo>
                  <a:lnTo>
                    <a:pt x="133223" y="1331976"/>
                  </a:lnTo>
                  <a:lnTo>
                    <a:pt x="1925701" y="1331976"/>
                  </a:lnTo>
                  <a:lnTo>
                    <a:pt x="1967792" y="1325185"/>
                  </a:lnTo>
                  <a:lnTo>
                    <a:pt x="2004361" y="1306275"/>
                  </a:lnTo>
                  <a:lnTo>
                    <a:pt x="2033207" y="1277441"/>
                  </a:lnTo>
                  <a:lnTo>
                    <a:pt x="2052127" y="1240877"/>
                  </a:lnTo>
                  <a:lnTo>
                    <a:pt x="2058924" y="1198778"/>
                  </a:lnTo>
                  <a:lnTo>
                    <a:pt x="2058924" y="133223"/>
                  </a:lnTo>
                  <a:lnTo>
                    <a:pt x="2052127" y="91131"/>
                  </a:lnTo>
                  <a:lnTo>
                    <a:pt x="2033207" y="54562"/>
                  </a:lnTo>
                  <a:lnTo>
                    <a:pt x="2004361" y="25716"/>
                  </a:lnTo>
                  <a:lnTo>
                    <a:pt x="1967792" y="6796"/>
                  </a:lnTo>
                  <a:lnTo>
                    <a:pt x="1925701" y="0"/>
                  </a:lnTo>
                  <a:close/>
                </a:path>
              </a:pathLst>
            </a:custGeom>
            <a:solidFill>
              <a:srgbClr val="CACAC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69129" y="4545329"/>
              <a:ext cx="2059305" cy="1332230"/>
            </a:xfrm>
            <a:custGeom>
              <a:avLst/>
              <a:gdLst/>
              <a:ahLst/>
              <a:cxnLst/>
              <a:rect l="l" t="t" r="r" b="b"/>
              <a:pathLst>
                <a:path w="2059304" h="1332229">
                  <a:moveTo>
                    <a:pt x="0" y="133223"/>
                  </a:moveTo>
                  <a:lnTo>
                    <a:pt x="6796" y="91131"/>
                  </a:lnTo>
                  <a:lnTo>
                    <a:pt x="25716" y="54562"/>
                  </a:lnTo>
                  <a:lnTo>
                    <a:pt x="54562" y="25716"/>
                  </a:lnTo>
                  <a:lnTo>
                    <a:pt x="91131" y="6796"/>
                  </a:lnTo>
                  <a:lnTo>
                    <a:pt x="133223" y="0"/>
                  </a:lnTo>
                  <a:lnTo>
                    <a:pt x="1925701" y="0"/>
                  </a:lnTo>
                  <a:lnTo>
                    <a:pt x="1967792" y="6796"/>
                  </a:lnTo>
                  <a:lnTo>
                    <a:pt x="2004361" y="25716"/>
                  </a:lnTo>
                  <a:lnTo>
                    <a:pt x="2033207" y="54562"/>
                  </a:lnTo>
                  <a:lnTo>
                    <a:pt x="2052127" y="91131"/>
                  </a:lnTo>
                  <a:lnTo>
                    <a:pt x="2058924" y="133223"/>
                  </a:lnTo>
                  <a:lnTo>
                    <a:pt x="2058924" y="1198778"/>
                  </a:lnTo>
                  <a:lnTo>
                    <a:pt x="2052127" y="1240877"/>
                  </a:lnTo>
                  <a:lnTo>
                    <a:pt x="2033207" y="1277441"/>
                  </a:lnTo>
                  <a:lnTo>
                    <a:pt x="2004361" y="1306275"/>
                  </a:lnTo>
                  <a:lnTo>
                    <a:pt x="1967792" y="1325185"/>
                  </a:lnTo>
                  <a:lnTo>
                    <a:pt x="1925701" y="1331976"/>
                  </a:lnTo>
                  <a:lnTo>
                    <a:pt x="133223" y="1331976"/>
                  </a:lnTo>
                  <a:lnTo>
                    <a:pt x="91131" y="1325185"/>
                  </a:lnTo>
                  <a:lnTo>
                    <a:pt x="54562" y="1306275"/>
                  </a:lnTo>
                  <a:lnTo>
                    <a:pt x="25716" y="1277441"/>
                  </a:lnTo>
                  <a:lnTo>
                    <a:pt x="6796" y="1240877"/>
                  </a:lnTo>
                  <a:lnTo>
                    <a:pt x="0" y="1198778"/>
                  </a:lnTo>
                  <a:lnTo>
                    <a:pt x="0" y="133223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87441" y="4940934"/>
            <a:ext cx="1206500" cy="807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700" dirty="0">
                <a:latin typeface="Arial MT"/>
                <a:cs typeface="Arial MT"/>
              </a:rPr>
              <a:t>Indicator</a:t>
            </a:r>
            <a:r>
              <a:rPr sz="1700" spc="-1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1</a:t>
            </a:r>
            <a:endParaRPr sz="17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spcBef>
                <a:spcPts val="15"/>
              </a:spcBef>
              <a:buChar char="•"/>
              <a:tabLst>
                <a:tab pos="185420" algn="l"/>
              </a:tabLst>
            </a:pPr>
            <a:r>
              <a:rPr sz="1700" dirty="0">
                <a:latin typeface="Arial MT"/>
                <a:cs typeface="Arial MT"/>
              </a:rPr>
              <a:t>Indicator</a:t>
            </a:r>
            <a:r>
              <a:rPr sz="1700" spc="-1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2</a:t>
            </a:r>
            <a:endParaRPr sz="17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spcBef>
                <a:spcPts val="15"/>
              </a:spcBef>
              <a:buChar char="•"/>
              <a:tabLst>
                <a:tab pos="185420" algn="l"/>
              </a:tabLst>
            </a:pPr>
            <a:r>
              <a:rPr sz="1700" dirty="0">
                <a:latin typeface="Arial MT"/>
                <a:cs typeface="Arial MT"/>
              </a:rPr>
              <a:t>Indicator</a:t>
            </a:r>
            <a:r>
              <a:rPr sz="1700" spc="-1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3</a:t>
            </a:r>
            <a:endParaRPr sz="17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99058" y="4532629"/>
            <a:ext cx="2082800" cy="1357630"/>
            <a:chOff x="1099058" y="4532629"/>
            <a:chExt cx="2082800" cy="1357630"/>
          </a:xfrm>
        </p:grpSpPr>
        <p:sp>
          <p:nvSpPr>
            <p:cNvPr id="9" name="object 9"/>
            <p:cNvSpPr/>
            <p:nvPr/>
          </p:nvSpPr>
          <p:spPr>
            <a:xfrm>
              <a:off x="1111758" y="4545329"/>
              <a:ext cx="2057400" cy="1332230"/>
            </a:xfrm>
            <a:custGeom>
              <a:avLst/>
              <a:gdLst/>
              <a:ahLst/>
              <a:cxnLst/>
              <a:rect l="l" t="t" r="r" b="b"/>
              <a:pathLst>
                <a:path w="2057400" h="1332229">
                  <a:moveTo>
                    <a:pt x="1924177" y="0"/>
                  </a:moveTo>
                  <a:lnTo>
                    <a:pt x="133197" y="0"/>
                  </a:lnTo>
                  <a:lnTo>
                    <a:pt x="91098" y="6796"/>
                  </a:lnTo>
                  <a:lnTo>
                    <a:pt x="54534" y="25716"/>
                  </a:lnTo>
                  <a:lnTo>
                    <a:pt x="25700" y="54562"/>
                  </a:lnTo>
                  <a:lnTo>
                    <a:pt x="6790" y="91131"/>
                  </a:lnTo>
                  <a:lnTo>
                    <a:pt x="0" y="133223"/>
                  </a:lnTo>
                  <a:lnTo>
                    <a:pt x="0" y="1198778"/>
                  </a:lnTo>
                  <a:lnTo>
                    <a:pt x="6790" y="1240877"/>
                  </a:lnTo>
                  <a:lnTo>
                    <a:pt x="25700" y="1277441"/>
                  </a:lnTo>
                  <a:lnTo>
                    <a:pt x="54534" y="1306275"/>
                  </a:lnTo>
                  <a:lnTo>
                    <a:pt x="91098" y="1325185"/>
                  </a:lnTo>
                  <a:lnTo>
                    <a:pt x="133197" y="1331976"/>
                  </a:lnTo>
                  <a:lnTo>
                    <a:pt x="1924177" y="1331976"/>
                  </a:lnTo>
                  <a:lnTo>
                    <a:pt x="1966268" y="1325185"/>
                  </a:lnTo>
                  <a:lnTo>
                    <a:pt x="2002837" y="1306275"/>
                  </a:lnTo>
                  <a:lnTo>
                    <a:pt x="2031683" y="1277441"/>
                  </a:lnTo>
                  <a:lnTo>
                    <a:pt x="2050603" y="1240877"/>
                  </a:lnTo>
                  <a:lnTo>
                    <a:pt x="2057400" y="1198778"/>
                  </a:lnTo>
                  <a:lnTo>
                    <a:pt x="2057400" y="133223"/>
                  </a:lnTo>
                  <a:lnTo>
                    <a:pt x="2050603" y="91131"/>
                  </a:lnTo>
                  <a:lnTo>
                    <a:pt x="2031683" y="54562"/>
                  </a:lnTo>
                  <a:lnTo>
                    <a:pt x="2002837" y="25716"/>
                  </a:lnTo>
                  <a:lnTo>
                    <a:pt x="1966268" y="6796"/>
                  </a:lnTo>
                  <a:lnTo>
                    <a:pt x="1924177" y="0"/>
                  </a:lnTo>
                  <a:close/>
                </a:path>
              </a:pathLst>
            </a:custGeom>
            <a:solidFill>
              <a:srgbClr val="CACAC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1758" y="4545329"/>
              <a:ext cx="2057400" cy="1332230"/>
            </a:xfrm>
            <a:custGeom>
              <a:avLst/>
              <a:gdLst/>
              <a:ahLst/>
              <a:cxnLst/>
              <a:rect l="l" t="t" r="r" b="b"/>
              <a:pathLst>
                <a:path w="2057400" h="1332229">
                  <a:moveTo>
                    <a:pt x="0" y="133223"/>
                  </a:moveTo>
                  <a:lnTo>
                    <a:pt x="6790" y="91131"/>
                  </a:lnTo>
                  <a:lnTo>
                    <a:pt x="25700" y="54562"/>
                  </a:lnTo>
                  <a:lnTo>
                    <a:pt x="54534" y="25716"/>
                  </a:lnTo>
                  <a:lnTo>
                    <a:pt x="91098" y="6796"/>
                  </a:lnTo>
                  <a:lnTo>
                    <a:pt x="133197" y="0"/>
                  </a:lnTo>
                  <a:lnTo>
                    <a:pt x="1924177" y="0"/>
                  </a:lnTo>
                  <a:lnTo>
                    <a:pt x="1966268" y="6796"/>
                  </a:lnTo>
                  <a:lnTo>
                    <a:pt x="2002837" y="25716"/>
                  </a:lnTo>
                  <a:lnTo>
                    <a:pt x="2031683" y="54562"/>
                  </a:lnTo>
                  <a:lnTo>
                    <a:pt x="2050603" y="91131"/>
                  </a:lnTo>
                  <a:lnTo>
                    <a:pt x="2057400" y="133223"/>
                  </a:lnTo>
                  <a:lnTo>
                    <a:pt x="2057400" y="1198778"/>
                  </a:lnTo>
                  <a:lnTo>
                    <a:pt x="2050603" y="1240877"/>
                  </a:lnTo>
                  <a:lnTo>
                    <a:pt x="2031683" y="1277441"/>
                  </a:lnTo>
                  <a:lnTo>
                    <a:pt x="2002837" y="1306275"/>
                  </a:lnTo>
                  <a:lnTo>
                    <a:pt x="1966268" y="1325185"/>
                  </a:lnTo>
                  <a:lnTo>
                    <a:pt x="1924177" y="1331976"/>
                  </a:lnTo>
                  <a:lnTo>
                    <a:pt x="133197" y="1331976"/>
                  </a:lnTo>
                  <a:lnTo>
                    <a:pt x="91098" y="1325185"/>
                  </a:lnTo>
                  <a:lnTo>
                    <a:pt x="54534" y="1306275"/>
                  </a:lnTo>
                  <a:lnTo>
                    <a:pt x="25700" y="1277441"/>
                  </a:lnTo>
                  <a:lnTo>
                    <a:pt x="6790" y="1240877"/>
                  </a:lnTo>
                  <a:lnTo>
                    <a:pt x="0" y="1198778"/>
                  </a:lnTo>
                  <a:lnTo>
                    <a:pt x="0" y="133223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211376" y="4940934"/>
            <a:ext cx="1206500" cy="807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700" dirty="0">
                <a:latin typeface="Arial MT"/>
                <a:cs typeface="Arial MT"/>
              </a:rPr>
              <a:t>Indicator</a:t>
            </a:r>
            <a:r>
              <a:rPr sz="1700" spc="-1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1</a:t>
            </a:r>
            <a:endParaRPr sz="17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spcBef>
                <a:spcPts val="15"/>
              </a:spcBef>
              <a:buChar char="•"/>
              <a:tabLst>
                <a:tab pos="185420" algn="l"/>
              </a:tabLst>
            </a:pPr>
            <a:r>
              <a:rPr sz="1700" dirty="0">
                <a:latin typeface="Arial MT"/>
                <a:cs typeface="Arial MT"/>
              </a:rPr>
              <a:t>Indicator</a:t>
            </a:r>
            <a:r>
              <a:rPr sz="1700" spc="-1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2</a:t>
            </a:r>
            <a:endParaRPr sz="17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spcBef>
                <a:spcPts val="15"/>
              </a:spcBef>
              <a:buChar char="•"/>
              <a:tabLst>
                <a:tab pos="185420" algn="l"/>
              </a:tabLst>
            </a:pPr>
            <a:r>
              <a:rPr sz="1700" dirty="0">
                <a:latin typeface="Arial MT"/>
                <a:cs typeface="Arial MT"/>
              </a:rPr>
              <a:t>Indicator</a:t>
            </a:r>
            <a:r>
              <a:rPr sz="1700" spc="-1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3</a:t>
            </a:r>
            <a:endParaRPr sz="17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56429" y="1699514"/>
            <a:ext cx="2084705" cy="1357630"/>
            <a:chOff x="4456429" y="1699514"/>
            <a:chExt cx="2084705" cy="1357630"/>
          </a:xfrm>
        </p:grpSpPr>
        <p:sp>
          <p:nvSpPr>
            <p:cNvPr id="13" name="object 13"/>
            <p:cNvSpPr/>
            <p:nvPr/>
          </p:nvSpPr>
          <p:spPr>
            <a:xfrm>
              <a:off x="4469129" y="1712214"/>
              <a:ext cx="2059305" cy="1332230"/>
            </a:xfrm>
            <a:custGeom>
              <a:avLst/>
              <a:gdLst/>
              <a:ahLst/>
              <a:cxnLst/>
              <a:rect l="l" t="t" r="r" b="b"/>
              <a:pathLst>
                <a:path w="2059304" h="1332230">
                  <a:moveTo>
                    <a:pt x="1925701" y="0"/>
                  </a:moveTo>
                  <a:lnTo>
                    <a:pt x="133223" y="0"/>
                  </a:lnTo>
                  <a:lnTo>
                    <a:pt x="91131" y="6796"/>
                  </a:lnTo>
                  <a:lnTo>
                    <a:pt x="54562" y="25716"/>
                  </a:lnTo>
                  <a:lnTo>
                    <a:pt x="25716" y="54562"/>
                  </a:lnTo>
                  <a:lnTo>
                    <a:pt x="6796" y="91131"/>
                  </a:lnTo>
                  <a:lnTo>
                    <a:pt x="0" y="133223"/>
                  </a:lnTo>
                  <a:lnTo>
                    <a:pt x="0" y="1198752"/>
                  </a:lnTo>
                  <a:lnTo>
                    <a:pt x="6796" y="1240844"/>
                  </a:lnTo>
                  <a:lnTo>
                    <a:pt x="25716" y="1277413"/>
                  </a:lnTo>
                  <a:lnTo>
                    <a:pt x="54562" y="1306259"/>
                  </a:lnTo>
                  <a:lnTo>
                    <a:pt x="91131" y="1325179"/>
                  </a:lnTo>
                  <a:lnTo>
                    <a:pt x="133223" y="1331976"/>
                  </a:lnTo>
                  <a:lnTo>
                    <a:pt x="1925701" y="1331976"/>
                  </a:lnTo>
                  <a:lnTo>
                    <a:pt x="1967792" y="1325179"/>
                  </a:lnTo>
                  <a:lnTo>
                    <a:pt x="2004361" y="1306259"/>
                  </a:lnTo>
                  <a:lnTo>
                    <a:pt x="2033207" y="1277413"/>
                  </a:lnTo>
                  <a:lnTo>
                    <a:pt x="2052127" y="1240844"/>
                  </a:lnTo>
                  <a:lnTo>
                    <a:pt x="2058924" y="1198752"/>
                  </a:lnTo>
                  <a:lnTo>
                    <a:pt x="2058924" y="133223"/>
                  </a:lnTo>
                  <a:lnTo>
                    <a:pt x="2052127" y="91131"/>
                  </a:lnTo>
                  <a:lnTo>
                    <a:pt x="2033207" y="54562"/>
                  </a:lnTo>
                  <a:lnTo>
                    <a:pt x="2004361" y="25716"/>
                  </a:lnTo>
                  <a:lnTo>
                    <a:pt x="1967792" y="6796"/>
                  </a:lnTo>
                  <a:lnTo>
                    <a:pt x="1925701" y="0"/>
                  </a:lnTo>
                  <a:close/>
                </a:path>
              </a:pathLst>
            </a:custGeom>
            <a:solidFill>
              <a:srgbClr val="CACAC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69129" y="1712214"/>
              <a:ext cx="2059305" cy="1332230"/>
            </a:xfrm>
            <a:custGeom>
              <a:avLst/>
              <a:gdLst/>
              <a:ahLst/>
              <a:cxnLst/>
              <a:rect l="l" t="t" r="r" b="b"/>
              <a:pathLst>
                <a:path w="2059304" h="1332230">
                  <a:moveTo>
                    <a:pt x="0" y="133223"/>
                  </a:moveTo>
                  <a:lnTo>
                    <a:pt x="6796" y="91131"/>
                  </a:lnTo>
                  <a:lnTo>
                    <a:pt x="25716" y="54562"/>
                  </a:lnTo>
                  <a:lnTo>
                    <a:pt x="54562" y="25716"/>
                  </a:lnTo>
                  <a:lnTo>
                    <a:pt x="91131" y="6796"/>
                  </a:lnTo>
                  <a:lnTo>
                    <a:pt x="133223" y="0"/>
                  </a:lnTo>
                  <a:lnTo>
                    <a:pt x="1925701" y="0"/>
                  </a:lnTo>
                  <a:lnTo>
                    <a:pt x="1967792" y="6796"/>
                  </a:lnTo>
                  <a:lnTo>
                    <a:pt x="2004361" y="25716"/>
                  </a:lnTo>
                  <a:lnTo>
                    <a:pt x="2033207" y="54562"/>
                  </a:lnTo>
                  <a:lnTo>
                    <a:pt x="2052127" y="91131"/>
                  </a:lnTo>
                  <a:lnTo>
                    <a:pt x="2058924" y="133223"/>
                  </a:lnTo>
                  <a:lnTo>
                    <a:pt x="2058924" y="1198752"/>
                  </a:lnTo>
                  <a:lnTo>
                    <a:pt x="2052127" y="1240844"/>
                  </a:lnTo>
                  <a:lnTo>
                    <a:pt x="2033207" y="1277413"/>
                  </a:lnTo>
                  <a:lnTo>
                    <a:pt x="2004361" y="1306259"/>
                  </a:lnTo>
                  <a:lnTo>
                    <a:pt x="1967792" y="1325179"/>
                  </a:lnTo>
                  <a:lnTo>
                    <a:pt x="1925701" y="1331976"/>
                  </a:lnTo>
                  <a:lnTo>
                    <a:pt x="133223" y="1331976"/>
                  </a:lnTo>
                  <a:lnTo>
                    <a:pt x="91131" y="1325179"/>
                  </a:lnTo>
                  <a:lnTo>
                    <a:pt x="54562" y="1306259"/>
                  </a:lnTo>
                  <a:lnTo>
                    <a:pt x="25716" y="1277413"/>
                  </a:lnTo>
                  <a:lnTo>
                    <a:pt x="6796" y="1240844"/>
                  </a:lnTo>
                  <a:lnTo>
                    <a:pt x="0" y="1198752"/>
                  </a:lnTo>
                  <a:lnTo>
                    <a:pt x="0" y="133223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187441" y="1773682"/>
            <a:ext cx="1207135" cy="806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5"/>
              </a:spcBef>
              <a:buChar char="•"/>
              <a:tabLst>
                <a:tab pos="185420" algn="l"/>
              </a:tabLst>
            </a:pPr>
            <a:r>
              <a:rPr sz="1700" dirty="0">
                <a:latin typeface="Arial MT"/>
                <a:cs typeface="Arial MT"/>
              </a:rPr>
              <a:t>Indicator</a:t>
            </a:r>
            <a:r>
              <a:rPr sz="1700" spc="-1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1</a:t>
            </a:r>
            <a:endParaRPr sz="17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spcBef>
                <a:spcPts val="10"/>
              </a:spcBef>
              <a:buChar char="•"/>
              <a:tabLst>
                <a:tab pos="185420" algn="l"/>
              </a:tabLst>
            </a:pPr>
            <a:r>
              <a:rPr sz="1700" dirty="0">
                <a:latin typeface="Arial MT"/>
                <a:cs typeface="Arial MT"/>
              </a:rPr>
              <a:t>Indicator</a:t>
            </a:r>
            <a:r>
              <a:rPr sz="1700" spc="-1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2</a:t>
            </a:r>
            <a:endParaRPr sz="17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spcBef>
                <a:spcPts val="10"/>
              </a:spcBef>
              <a:buChar char="•"/>
              <a:tabLst>
                <a:tab pos="185420" algn="l"/>
              </a:tabLst>
            </a:pPr>
            <a:r>
              <a:rPr sz="1700" dirty="0">
                <a:latin typeface="Arial MT"/>
                <a:cs typeface="Arial MT"/>
              </a:rPr>
              <a:t>Indicator</a:t>
            </a:r>
            <a:r>
              <a:rPr sz="1700" spc="-10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3</a:t>
            </a:r>
            <a:endParaRPr sz="17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37158" y="1699514"/>
            <a:ext cx="2082800" cy="1357630"/>
            <a:chOff x="1137158" y="1699514"/>
            <a:chExt cx="2082800" cy="1357630"/>
          </a:xfrm>
        </p:grpSpPr>
        <p:sp>
          <p:nvSpPr>
            <p:cNvPr id="17" name="object 17"/>
            <p:cNvSpPr/>
            <p:nvPr/>
          </p:nvSpPr>
          <p:spPr>
            <a:xfrm>
              <a:off x="1149858" y="1712214"/>
              <a:ext cx="2057400" cy="1332230"/>
            </a:xfrm>
            <a:custGeom>
              <a:avLst/>
              <a:gdLst/>
              <a:ahLst/>
              <a:cxnLst/>
              <a:rect l="l" t="t" r="r" b="b"/>
              <a:pathLst>
                <a:path w="2057400" h="1332230">
                  <a:moveTo>
                    <a:pt x="1924177" y="0"/>
                  </a:moveTo>
                  <a:lnTo>
                    <a:pt x="133222" y="0"/>
                  </a:lnTo>
                  <a:lnTo>
                    <a:pt x="91111" y="6796"/>
                  </a:lnTo>
                  <a:lnTo>
                    <a:pt x="54540" y="25716"/>
                  </a:lnTo>
                  <a:lnTo>
                    <a:pt x="25702" y="54562"/>
                  </a:lnTo>
                  <a:lnTo>
                    <a:pt x="6791" y="91131"/>
                  </a:lnTo>
                  <a:lnTo>
                    <a:pt x="0" y="133223"/>
                  </a:lnTo>
                  <a:lnTo>
                    <a:pt x="0" y="1198752"/>
                  </a:lnTo>
                  <a:lnTo>
                    <a:pt x="6791" y="1240844"/>
                  </a:lnTo>
                  <a:lnTo>
                    <a:pt x="25702" y="1277413"/>
                  </a:lnTo>
                  <a:lnTo>
                    <a:pt x="54540" y="1306259"/>
                  </a:lnTo>
                  <a:lnTo>
                    <a:pt x="91111" y="1325179"/>
                  </a:lnTo>
                  <a:lnTo>
                    <a:pt x="133222" y="1331976"/>
                  </a:lnTo>
                  <a:lnTo>
                    <a:pt x="1924177" y="1331976"/>
                  </a:lnTo>
                  <a:lnTo>
                    <a:pt x="1966268" y="1325179"/>
                  </a:lnTo>
                  <a:lnTo>
                    <a:pt x="2002837" y="1306259"/>
                  </a:lnTo>
                  <a:lnTo>
                    <a:pt x="2031683" y="1277413"/>
                  </a:lnTo>
                  <a:lnTo>
                    <a:pt x="2050603" y="1240844"/>
                  </a:lnTo>
                  <a:lnTo>
                    <a:pt x="2057400" y="1198752"/>
                  </a:lnTo>
                  <a:lnTo>
                    <a:pt x="2057400" y="133223"/>
                  </a:lnTo>
                  <a:lnTo>
                    <a:pt x="2050603" y="91131"/>
                  </a:lnTo>
                  <a:lnTo>
                    <a:pt x="2031683" y="54562"/>
                  </a:lnTo>
                  <a:lnTo>
                    <a:pt x="2002837" y="25716"/>
                  </a:lnTo>
                  <a:lnTo>
                    <a:pt x="1966268" y="6796"/>
                  </a:lnTo>
                  <a:lnTo>
                    <a:pt x="1924177" y="0"/>
                  </a:lnTo>
                  <a:close/>
                </a:path>
              </a:pathLst>
            </a:custGeom>
            <a:solidFill>
              <a:srgbClr val="CACAC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49858" y="1712214"/>
              <a:ext cx="2057400" cy="1332230"/>
            </a:xfrm>
            <a:custGeom>
              <a:avLst/>
              <a:gdLst/>
              <a:ahLst/>
              <a:cxnLst/>
              <a:rect l="l" t="t" r="r" b="b"/>
              <a:pathLst>
                <a:path w="2057400" h="1332230">
                  <a:moveTo>
                    <a:pt x="0" y="133223"/>
                  </a:moveTo>
                  <a:lnTo>
                    <a:pt x="6791" y="91131"/>
                  </a:lnTo>
                  <a:lnTo>
                    <a:pt x="25702" y="54562"/>
                  </a:lnTo>
                  <a:lnTo>
                    <a:pt x="54540" y="25716"/>
                  </a:lnTo>
                  <a:lnTo>
                    <a:pt x="91111" y="6796"/>
                  </a:lnTo>
                  <a:lnTo>
                    <a:pt x="133222" y="0"/>
                  </a:lnTo>
                  <a:lnTo>
                    <a:pt x="1924177" y="0"/>
                  </a:lnTo>
                  <a:lnTo>
                    <a:pt x="1966268" y="6796"/>
                  </a:lnTo>
                  <a:lnTo>
                    <a:pt x="2002837" y="25716"/>
                  </a:lnTo>
                  <a:lnTo>
                    <a:pt x="2031683" y="54562"/>
                  </a:lnTo>
                  <a:lnTo>
                    <a:pt x="2050603" y="91131"/>
                  </a:lnTo>
                  <a:lnTo>
                    <a:pt x="2057400" y="133223"/>
                  </a:lnTo>
                  <a:lnTo>
                    <a:pt x="2057400" y="1198752"/>
                  </a:lnTo>
                  <a:lnTo>
                    <a:pt x="2050603" y="1240844"/>
                  </a:lnTo>
                  <a:lnTo>
                    <a:pt x="2031683" y="1277413"/>
                  </a:lnTo>
                  <a:lnTo>
                    <a:pt x="2002837" y="1306259"/>
                  </a:lnTo>
                  <a:lnTo>
                    <a:pt x="1966268" y="1325179"/>
                  </a:lnTo>
                  <a:lnTo>
                    <a:pt x="1924177" y="1331976"/>
                  </a:lnTo>
                  <a:lnTo>
                    <a:pt x="133222" y="1331976"/>
                  </a:lnTo>
                  <a:lnTo>
                    <a:pt x="91111" y="1325179"/>
                  </a:lnTo>
                  <a:lnTo>
                    <a:pt x="54540" y="1306259"/>
                  </a:lnTo>
                  <a:lnTo>
                    <a:pt x="25702" y="1277413"/>
                  </a:lnTo>
                  <a:lnTo>
                    <a:pt x="6791" y="1240844"/>
                  </a:lnTo>
                  <a:lnTo>
                    <a:pt x="0" y="1198752"/>
                  </a:lnTo>
                  <a:lnTo>
                    <a:pt x="0" y="133223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48867" y="1773682"/>
            <a:ext cx="1207135" cy="806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5"/>
              </a:spcBef>
              <a:buChar char="•"/>
              <a:tabLst>
                <a:tab pos="185420" algn="l"/>
              </a:tabLst>
            </a:pPr>
            <a:r>
              <a:rPr sz="1700" dirty="0">
                <a:latin typeface="Arial MT"/>
                <a:cs typeface="Arial MT"/>
              </a:rPr>
              <a:t>Indicator</a:t>
            </a:r>
            <a:r>
              <a:rPr sz="1700" spc="-1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1</a:t>
            </a:r>
            <a:endParaRPr sz="17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spcBef>
                <a:spcPts val="10"/>
              </a:spcBef>
              <a:buChar char="•"/>
              <a:tabLst>
                <a:tab pos="185420" algn="l"/>
              </a:tabLst>
            </a:pPr>
            <a:r>
              <a:rPr sz="1700" dirty="0">
                <a:latin typeface="Arial MT"/>
                <a:cs typeface="Arial MT"/>
              </a:rPr>
              <a:t>Indicator</a:t>
            </a:r>
            <a:r>
              <a:rPr sz="1700" spc="-1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2</a:t>
            </a:r>
            <a:endParaRPr sz="17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spcBef>
                <a:spcPts val="10"/>
              </a:spcBef>
              <a:buChar char="•"/>
              <a:tabLst>
                <a:tab pos="185420" algn="l"/>
              </a:tabLst>
            </a:pPr>
            <a:r>
              <a:rPr sz="1700" dirty="0">
                <a:latin typeface="Arial MT"/>
                <a:cs typeface="Arial MT"/>
              </a:rPr>
              <a:t>Indicator</a:t>
            </a:r>
            <a:r>
              <a:rPr sz="1700" spc="-10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3</a:t>
            </a:r>
            <a:endParaRPr sz="17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961642" y="1935733"/>
            <a:ext cx="1830070" cy="1830070"/>
            <a:chOff x="1961642" y="1935733"/>
            <a:chExt cx="1830070" cy="1830070"/>
          </a:xfrm>
        </p:grpSpPr>
        <p:sp>
          <p:nvSpPr>
            <p:cNvPr id="21" name="object 21"/>
            <p:cNvSpPr/>
            <p:nvPr/>
          </p:nvSpPr>
          <p:spPr>
            <a:xfrm>
              <a:off x="1974342" y="1948433"/>
              <a:ext cx="1804670" cy="1804670"/>
            </a:xfrm>
            <a:custGeom>
              <a:avLst/>
              <a:gdLst/>
              <a:ahLst/>
              <a:cxnLst/>
              <a:rect l="l" t="t" r="r" b="b"/>
              <a:pathLst>
                <a:path w="1804670" h="1804670">
                  <a:moveTo>
                    <a:pt x="1804416" y="0"/>
                  </a:moveTo>
                  <a:lnTo>
                    <a:pt x="1756344" y="627"/>
                  </a:lnTo>
                  <a:lnTo>
                    <a:pt x="1708583" y="2501"/>
                  </a:lnTo>
                  <a:lnTo>
                    <a:pt x="1661148" y="5604"/>
                  </a:lnTo>
                  <a:lnTo>
                    <a:pt x="1614054" y="9921"/>
                  </a:lnTo>
                  <a:lnTo>
                    <a:pt x="1567317" y="15437"/>
                  </a:lnTo>
                  <a:lnTo>
                    <a:pt x="1520952" y="22135"/>
                  </a:lnTo>
                  <a:lnTo>
                    <a:pt x="1474976" y="30002"/>
                  </a:lnTo>
                  <a:lnTo>
                    <a:pt x="1429403" y="39020"/>
                  </a:lnTo>
                  <a:lnTo>
                    <a:pt x="1384250" y="49174"/>
                  </a:lnTo>
                  <a:lnTo>
                    <a:pt x="1339531" y="60449"/>
                  </a:lnTo>
                  <a:lnTo>
                    <a:pt x="1295263" y="72829"/>
                  </a:lnTo>
                  <a:lnTo>
                    <a:pt x="1251461" y="86299"/>
                  </a:lnTo>
                  <a:lnTo>
                    <a:pt x="1208140" y="100842"/>
                  </a:lnTo>
                  <a:lnTo>
                    <a:pt x="1165317" y="116444"/>
                  </a:lnTo>
                  <a:lnTo>
                    <a:pt x="1123006" y="133089"/>
                  </a:lnTo>
                  <a:lnTo>
                    <a:pt x="1081224" y="150760"/>
                  </a:lnTo>
                  <a:lnTo>
                    <a:pt x="1039986" y="169443"/>
                  </a:lnTo>
                  <a:lnTo>
                    <a:pt x="999307" y="189123"/>
                  </a:lnTo>
                  <a:lnTo>
                    <a:pt x="959203" y="209782"/>
                  </a:lnTo>
                  <a:lnTo>
                    <a:pt x="919690" y="231407"/>
                  </a:lnTo>
                  <a:lnTo>
                    <a:pt x="880784" y="253980"/>
                  </a:lnTo>
                  <a:lnTo>
                    <a:pt x="842499" y="277488"/>
                  </a:lnTo>
                  <a:lnTo>
                    <a:pt x="804852" y="301913"/>
                  </a:lnTo>
                  <a:lnTo>
                    <a:pt x="767858" y="327241"/>
                  </a:lnTo>
                  <a:lnTo>
                    <a:pt x="731532" y="353455"/>
                  </a:lnTo>
                  <a:lnTo>
                    <a:pt x="695891" y="380541"/>
                  </a:lnTo>
                  <a:lnTo>
                    <a:pt x="660950" y="408483"/>
                  </a:lnTo>
                  <a:lnTo>
                    <a:pt x="626724" y="437264"/>
                  </a:lnTo>
                  <a:lnTo>
                    <a:pt x="593229" y="466871"/>
                  </a:lnTo>
                  <a:lnTo>
                    <a:pt x="560480" y="497286"/>
                  </a:lnTo>
                  <a:lnTo>
                    <a:pt x="528494" y="528494"/>
                  </a:lnTo>
                  <a:lnTo>
                    <a:pt x="497286" y="560480"/>
                  </a:lnTo>
                  <a:lnTo>
                    <a:pt x="466871" y="593229"/>
                  </a:lnTo>
                  <a:lnTo>
                    <a:pt x="437264" y="626724"/>
                  </a:lnTo>
                  <a:lnTo>
                    <a:pt x="408483" y="660950"/>
                  </a:lnTo>
                  <a:lnTo>
                    <a:pt x="380541" y="695891"/>
                  </a:lnTo>
                  <a:lnTo>
                    <a:pt x="353455" y="731532"/>
                  </a:lnTo>
                  <a:lnTo>
                    <a:pt x="327241" y="767858"/>
                  </a:lnTo>
                  <a:lnTo>
                    <a:pt x="301913" y="804852"/>
                  </a:lnTo>
                  <a:lnTo>
                    <a:pt x="277488" y="842499"/>
                  </a:lnTo>
                  <a:lnTo>
                    <a:pt x="253980" y="880784"/>
                  </a:lnTo>
                  <a:lnTo>
                    <a:pt x="231407" y="919690"/>
                  </a:lnTo>
                  <a:lnTo>
                    <a:pt x="209782" y="959203"/>
                  </a:lnTo>
                  <a:lnTo>
                    <a:pt x="189123" y="999307"/>
                  </a:lnTo>
                  <a:lnTo>
                    <a:pt x="169443" y="1039986"/>
                  </a:lnTo>
                  <a:lnTo>
                    <a:pt x="150760" y="1081224"/>
                  </a:lnTo>
                  <a:lnTo>
                    <a:pt x="133089" y="1123006"/>
                  </a:lnTo>
                  <a:lnTo>
                    <a:pt x="116444" y="1165317"/>
                  </a:lnTo>
                  <a:lnTo>
                    <a:pt x="100842" y="1208140"/>
                  </a:lnTo>
                  <a:lnTo>
                    <a:pt x="86299" y="1251461"/>
                  </a:lnTo>
                  <a:lnTo>
                    <a:pt x="72829" y="1295263"/>
                  </a:lnTo>
                  <a:lnTo>
                    <a:pt x="60449" y="1339531"/>
                  </a:lnTo>
                  <a:lnTo>
                    <a:pt x="49174" y="1384250"/>
                  </a:lnTo>
                  <a:lnTo>
                    <a:pt x="39020" y="1429403"/>
                  </a:lnTo>
                  <a:lnTo>
                    <a:pt x="30002" y="1474976"/>
                  </a:lnTo>
                  <a:lnTo>
                    <a:pt x="22135" y="1520952"/>
                  </a:lnTo>
                  <a:lnTo>
                    <a:pt x="15437" y="1567317"/>
                  </a:lnTo>
                  <a:lnTo>
                    <a:pt x="9921" y="1614054"/>
                  </a:lnTo>
                  <a:lnTo>
                    <a:pt x="5604" y="1661148"/>
                  </a:lnTo>
                  <a:lnTo>
                    <a:pt x="2501" y="1708583"/>
                  </a:lnTo>
                  <a:lnTo>
                    <a:pt x="627" y="1756344"/>
                  </a:lnTo>
                  <a:lnTo>
                    <a:pt x="0" y="1804415"/>
                  </a:lnTo>
                  <a:lnTo>
                    <a:pt x="1804416" y="1804415"/>
                  </a:lnTo>
                  <a:lnTo>
                    <a:pt x="1804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4342" y="1948433"/>
              <a:ext cx="1804670" cy="1804670"/>
            </a:xfrm>
            <a:custGeom>
              <a:avLst/>
              <a:gdLst/>
              <a:ahLst/>
              <a:cxnLst/>
              <a:rect l="l" t="t" r="r" b="b"/>
              <a:pathLst>
                <a:path w="1804670" h="1804670">
                  <a:moveTo>
                    <a:pt x="0" y="1804415"/>
                  </a:moveTo>
                  <a:lnTo>
                    <a:pt x="627" y="1756344"/>
                  </a:lnTo>
                  <a:lnTo>
                    <a:pt x="2501" y="1708583"/>
                  </a:lnTo>
                  <a:lnTo>
                    <a:pt x="5604" y="1661148"/>
                  </a:lnTo>
                  <a:lnTo>
                    <a:pt x="9921" y="1614054"/>
                  </a:lnTo>
                  <a:lnTo>
                    <a:pt x="15437" y="1567317"/>
                  </a:lnTo>
                  <a:lnTo>
                    <a:pt x="22135" y="1520952"/>
                  </a:lnTo>
                  <a:lnTo>
                    <a:pt x="30002" y="1474976"/>
                  </a:lnTo>
                  <a:lnTo>
                    <a:pt x="39020" y="1429403"/>
                  </a:lnTo>
                  <a:lnTo>
                    <a:pt x="49174" y="1384250"/>
                  </a:lnTo>
                  <a:lnTo>
                    <a:pt x="60449" y="1339531"/>
                  </a:lnTo>
                  <a:lnTo>
                    <a:pt x="72829" y="1295263"/>
                  </a:lnTo>
                  <a:lnTo>
                    <a:pt x="86299" y="1251461"/>
                  </a:lnTo>
                  <a:lnTo>
                    <a:pt x="100842" y="1208140"/>
                  </a:lnTo>
                  <a:lnTo>
                    <a:pt x="116444" y="1165317"/>
                  </a:lnTo>
                  <a:lnTo>
                    <a:pt x="133089" y="1123006"/>
                  </a:lnTo>
                  <a:lnTo>
                    <a:pt x="150760" y="1081224"/>
                  </a:lnTo>
                  <a:lnTo>
                    <a:pt x="169443" y="1039986"/>
                  </a:lnTo>
                  <a:lnTo>
                    <a:pt x="189123" y="999307"/>
                  </a:lnTo>
                  <a:lnTo>
                    <a:pt x="209782" y="959203"/>
                  </a:lnTo>
                  <a:lnTo>
                    <a:pt x="231407" y="919690"/>
                  </a:lnTo>
                  <a:lnTo>
                    <a:pt x="253980" y="880784"/>
                  </a:lnTo>
                  <a:lnTo>
                    <a:pt x="277488" y="842499"/>
                  </a:lnTo>
                  <a:lnTo>
                    <a:pt x="301913" y="804852"/>
                  </a:lnTo>
                  <a:lnTo>
                    <a:pt x="327241" y="767858"/>
                  </a:lnTo>
                  <a:lnTo>
                    <a:pt x="353455" y="731532"/>
                  </a:lnTo>
                  <a:lnTo>
                    <a:pt x="380541" y="695891"/>
                  </a:lnTo>
                  <a:lnTo>
                    <a:pt x="408483" y="660950"/>
                  </a:lnTo>
                  <a:lnTo>
                    <a:pt x="437264" y="626724"/>
                  </a:lnTo>
                  <a:lnTo>
                    <a:pt x="466871" y="593229"/>
                  </a:lnTo>
                  <a:lnTo>
                    <a:pt x="497286" y="560480"/>
                  </a:lnTo>
                  <a:lnTo>
                    <a:pt x="528494" y="528494"/>
                  </a:lnTo>
                  <a:lnTo>
                    <a:pt x="560480" y="497286"/>
                  </a:lnTo>
                  <a:lnTo>
                    <a:pt x="593229" y="466871"/>
                  </a:lnTo>
                  <a:lnTo>
                    <a:pt x="626724" y="437264"/>
                  </a:lnTo>
                  <a:lnTo>
                    <a:pt x="660950" y="408483"/>
                  </a:lnTo>
                  <a:lnTo>
                    <a:pt x="695891" y="380541"/>
                  </a:lnTo>
                  <a:lnTo>
                    <a:pt x="731532" y="353455"/>
                  </a:lnTo>
                  <a:lnTo>
                    <a:pt x="767858" y="327241"/>
                  </a:lnTo>
                  <a:lnTo>
                    <a:pt x="804852" y="301913"/>
                  </a:lnTo>
                  <a:lnTo>
                    <a:pt x="842499" y="277488"/>
                  </a:lnTo>
                  <a:lnTo>
                    <a:pt x="880784" y="253980"/>
                  </a:lnTo>
                  <a:lnTo>
                    <a:pt x="919690" y="231407"/>
                  </a:lnTo>
                  <a:lnTo>
                    <a:pt x="959203" y="209782"/>
                  </a:lnTo>
                  <a:lnTo>
                    <a:pt x="999307" y="189123"/>
                  </a:lnTo>
                  <a:lnTo>
                    <a:pt x="1039986" y="169443"/>
                  </a:lnTo>
                  <a:lnTo>
                    <a:pt x="1081224" y="150760"/>
                  </a:lnTo>
                  <a:lnTo>
                    <a:pt x="1123006" y="133089"/>
                  </a:lnTo>
                  <a:lnTo>
                    <a:pt x="1165317" y="116444"/>
                  </a:lnTo>
                  <a:lnTo>
                    <a:pt x="1208140" y="100842"/>
                  </a:lnTo>
                  <a:lnTo>
                    <a:pt x="1251461" y="86299"/>
                  </a:lnTo>
                  <a:lnTo>
                    <a:pt x="1295263" y="72829"/>
                  </a:lnTo>
                  <a:lnTo>
                    <a:pt x="1339531" y="60449"/>
                  </a:lnTo>
                  <a:lnTo>
                    <a:pt x="1384250" y="49174"/>
                  </a:lnTo>
                  <a:lnTo>
                    <a:pt x="1429403" y="39020"/>
                  </a:lnTo>
                  <a:lnTo>
                    <a:pt x="1474976" y="30002"/>
                  </a:lnTo>
                  <a:lnTo>
                    <a:pt x="1520952" y="22135"/>
                  </a:lnTo>
                  <a:lnTo>
                    <a:pt x="1567317" y="15437"/>
                  </a:lnTo>
                  <a:lnTo>
                    <a:pt x="1614054" y="9921"/>
                  </a:lnTo>
                  <a:lnTo>
                    <a:pt x="1661148" y="5604"/>
                  </a:lnTo>
                  <a:lnTo>
                    <a:pt x="1708583" y="2501"/>
                  </a:lnTo>
                  <a:lnTo>
                    <a:pt x="1756344" y="627"/>
                  </a:lnTo>
                  <a:lnTo>
                    <a:pt x="1804416" y="0"/>
                  </a:lnTo>
                  <a:lnTo>
                    <a:pt x="1804416" y="1804415"/>
                  </a:lnTo>
                  <a:lnTo>
                    <a:pt x="0" y="180441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610104" y="2953004"/>
            <a:ext cx="89281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latin typeface="Arial MT"/>
                <a:cs typeface="Arial MT"/>
              </a:rPr>
              <a:t>F</a:t>
            </a:r>
            <a:r>
              <a:rPr sz="1700" spc="5" dirty="0">
                <a:latin typeface="Arial MT"/>
                <a:cs typeface="Arial MT"/>
              </a:rPr>
              <a:t>i</a:t>
            </a:r>
            <a:r>
              <a:rPr sz="1700" dirty="0">
                <a:latin typeface="Arial MT"/>
                <a:cs typeface="Arial MT"/>
              </a:rPr>
              <a:t>nanc</a:t>
            </a:r>
            <a:r>
              <a:rPr sz="1700" spc="5" dirty="0">
                <a:latin typeface="Arial MT"/>
                <a:cs typeface="Arial MT"/>
              </a:rPr>
              <a:t>i</a:t>
            </a:r>
            <a:r>
              <a:rPr sz="1700" dirty="0">
                <a:latin typeface="Arial MT"/>
                <a:cs typeface="Arial MT"/>
              </a:rPr>
              <a:t>al</a:t>
            </a:r>
            <a:endParaRPr sz="17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848353" y="1935733"/>
            <a:ext cx="1830070" cy="1830070"/>
            <a:chOff x="3848353" y="1935733"/>
            <a:chExt cx="1830070" cy="1830070"/>
          </a:xfrm>
        </p:grpSpPr>
        <p:sp>
          <p:nvSpPr>
            <p:cNvPr id="25" name="object 25"/>
            <p:cNvSpPr/>
            <p:nvPr/>
          </p:nvSpPr>
          <p:spPr>
            <a:xfrm>
              <a:off x="3861053" y="1948433"/>
              <a:ext cx="1804670" cy="1804670"/>
            </a:xfrm>
            <a:custGeom>
              <a:avLst/>
              <a:gdLst/>
              <a:ahLst/>
              <a:cxnLst/>
              <a:rect l="l" t="t" r="r" b="b"/>
              <a:pathLst>
                <a:path w="1804670" h="1804670">
                  <a:moveTo>
                    <a:pt x="0" y="0"/>
                  </a:moveTo>
                  <a:lnTo>
                    <a:pt x="0" y="1804415"/>
                  </a:lnTo>
                  <a:lnTo>
                    <a:pt x="1804416" y="1804415"/>
                  </a:lnTo>
                  <a:lnTo>
                    <a:pt x="1803788" y="1756344"/>
                  </a:lnTo>
                  <a:lnTo>
                    <a:pt x="1801914" y="1708583"/>
                  </a:lnTo>
                  <a:lnTo>
                    <a:pt x="1798811" y="1661148"/>
                  </a:lnTo>
                  <a:lnTo>
                    <a:pt x="1794494" y="1614054"/>
                  </a:lnTo>
                  <a:lnTo>
                    <a:pt x="1788978" y="1567317"/>
                  </a:lnTo>
                  <a:lnTo>
                    <a:pt x="1782280" y="1520952"/>
                  </a:lnTo>
                  <a:lnTo>
                    <a:pt x="1774413" y="1474976"/>
                  </a:lnTo>
                  <a:lnTo>
                    <a:pt x="1765395" y="1429403"/>
                  </a:lnTo>
                  <a:lnTo>
                    <a:pt x="1755241" y="1384250"/>
                  </a:lnTo>
                  <a:lnTo>
                    <a:pt x="1743966" y="1339531"/>
                  </a:lnTo>
                  <a:lnTo>
                    <a:pt x="1731586" y="1295263"/>
                  </a:lnTo>
                  <a:lnTo>
                    <a:pt x="1718116" y="1251461"/>
                  </a:lnTo>
                  <a:lnTo>
                    <a:pt x="1703573" y="1208140"/>
                  </a:lnTo>
                  <a:lnTo>
                    <a:pt x="1687971" y="1165317"/>
                  </a:lnTo>
                  <a:lnTo>
                    <a:pt x="1671326" y="1123006"/>
                  </a:lnTo>
                  <a:lnTo>
                    <a:pt x="1653655" y="1081224"/>
                  </a:lnTo>
                  <a:lnTo>
                    <a:pt x="1634972" y="1039986"/>
                  </a:lnTo>
                  <a:lnTo>
                    <a:pt x="1615292" y="999307"/>
                  </a:lnTo>
                  <a:lnTo>
                    <a:pt x="1594633" y="959203"/>
                  </a:lnTo>
                  <a:lnTo>
                    <a:pt x="1573008" y="919690"/>
                  </a:lnTo>
                  <a:lnTo>
                    <a:pt x="1550435" y="880784"/>
                  </a:lnTo>
                  <a:lnTo>
                    <a:pt x="1526927" y="842499"/>
                  </a:lnTo>
                  <a:lnTo>
                    <a:pt x="1502502" y="804852"/>
                  </a:lnTo>
                  <a:lnTo>
                    <a:pt x="1477174" y="767858"/>
                  </a:lnTo>
                  <a:lnTo>
                    <a:pt x="1450960" y="731532"/>
                  </a:lnTo>
                  <a:lnTo>
                    <a:pt x="1423874" y="695891"/>
                  </a:lnTo>
                  <a:lnTo>
                    <a:pt x="1395932" y="660950"/>
                  </a:lnTo>
                  <a:lnTo>
                    <a:pt x="1367151" y="626724"/>
                  </a:lnTo>
                  <a:lnTo>
                    <a:pt x="1337544" y="593229"/>
                  </a:lnTo>
                  <a:lnTo>
                    <a:pt x="1307129" y="560480"/>
                  </a:lnTo>
                  <a:lnTo>
                    <a:pt x="1275921" y="528494"/>
                  </a:lnTo>
                  <a:lnTo>
                    <a:pt x="1243935" y="497286"/>
                  </a:lnTo>
                  <a:lnTo>
                    <a:pt x="1211186" y="466871"/>
                  </a:lnTo>
                  <a:lnTo>
                    <a:pt x="1177691" y="437264"/>
                  </a:lnTo>
                  <a:lnTo>
                    <a:pt x="1143465" y="408483"/>
                  </a:lnTo>
                  <a:lnTo>
                    <a:pt x="1108524" y="380541"/>
                  </a:lnTo>
                  <a:lnTo>
                    <a:pt x="1072883" y="353455"/>
                  </a:lnTo>
                  <a:lnTo>
                    <a:pt x="1036557" y="327241"/>
                  </a:lnTo>
                  <a:lnTo>
                    <a:pt x="999563" y="301913"/>
                  </a:lnTo>
                  <a:lnTo>
                    <a:pt x="961916" y="277488"/>
                  </a:lnTo>
                  <a:lnTo>
                    <a:pt x="923631" y="253980"/>
                  </a:lnTo>
                  <a:lnTo>
                    <a:pt x="884725" y="231407"/>
                  </a:lnTo>
                  <a:lnTo>
                    <a:pt x="845212" y="209782"/>
                  </a:lnTo>
                  <a:lnTo>
                    <a:pt x="805108" y="189123"/>
                  </a:lnTo>
                  <a:lnTo>
                    <a:pt x="764429" y="169443"/>
                  </a:lnTo>
                  <a:lnTo>
                    <a:pt x="723191" y="150760"/>
                  </a:lnTo>
                  <a:lnTo>
                    <a:pt x="681409" y="133089"/>
                  </a:lnTo>
                  <a:lnTo>
                    <a:pt x="639098" y="116444"/>
                  </a:lnTo>
                  <a:lnTo>
                    <a:pt x="596275" y="100842"/>
                  </a:lnTo>
                  <a:lnTo>
                    <a:pt x="552954" y="86299"/>
                  </a:lnTo>
                  <a:lnTo>
                    <a:pt x="509152" y="72829"/>
                  </a:lnTo>
                  <a:lnTo>
                    <a:pt x="464884" y="60449"/>
                  </a:lnTo>
                  <a:lnTo>
                    <a:pt x="420165" y="49174"/>
                  </a:lnTo>
                  <a:lnTo>
                    <a:pt x="375012" y="39020"/>
                  </a:lnTo>
                  <a:lnTo>
                    <a:pt x="329439" y="30002"/>
                  </a:lnTo>
                  <a:lnTo>
                    <a:pt x="283463" y="22135"/>
                  </a:lnTo>
                  <a:lnTo>
                    <a:pt x="237098" y="15437"/>
                  </a:lnTo>
                  <a:lnTo>
                    <a:pt x="190361" y="9921"/>
                  </a:lnTo>
                  <a:lnTo>
                    <a:pt x="143267" y="5604"/>
                  </a:lnTo>
                  <a:lnTo>
                    <a:pt x="95832" y="2501"/>
                  </a:lnTo>
                  <a:lnTo>
                    <a:pt x="48071" y="6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61053" y="1948433"/>
              <a:ext cx="1804670" cy="1804670"/>
            </a:xfrm>
            <a:custGeom>
              <a:avLst/>
              <a:gdLst/>
              <a:ahLst/>
              <a:cxnLst/>
              <a:rect l="l" t="t" r="r" b="b"/>
              <a:pathLst>
                <a:path w="1804670" h="1804670">
                  <a:moveTo>
                    <a:pt x="0" y="0"/>
                  </a:moveTo>
                  <a:lnTo>
                    <a:pt x="48071" y="627"/>
                  </a:lnTo>
                  <a:lnTo>
                    <a:pt x="95832" y="2501"/>
                  </a:lnTo>
                  <a:lnTo>
                    <a:pt x="143267" y="5604"/>
                  </a:lnTo>
                  <a:lnTo>
                    <a:pt x="190361" y="9921"/>
                  </a:lnTo>
                  <a:lnTo>
                    <a:pt x="237098" y="15437"/>
                  </a:lnTo>
                  <a:lnTo>
                    <a:pt x="283463" y="22135"/>
                  </a:lnTo>
                  <a:lnTo>
                    <a:pt x="329439" y="30002"/>
                  </a:lnTo>
                  <a:lnTo>
                    <a:pt x="375012" y="39020"/>
                  </a:lnTo>
                  <a:lnTo>
                    <a:pt x="420165" y="49174"/>
                  </a:lnTo>
                  <a:lnTo>
                    <a:pt x="464884" y="60449"/>
                  </a:lnTo>
                  <a:lnTo>
                    <a:pt x="509152" y="72829"/>
                  </a:lnTo>
                  <a:lnTo>
                    <a:pt x="552954" y="86299"/>
                  </a:lnTo>
                  <a:lnTo>
                    <a:pt x="596275" y="100842"/>
                  </a:lnTo>
                  <a:lnTo>
                    <a:pt x="639098" y="116444"/>
                  </a:lnTo>
                  <a:lnTo>
                    <a:pt x="681409" y="133089"/>
                  </a:lnTo>
                  <a:lnTo>
                    <a:pt x="723191" y="150760"/>
                  </a:lnTo>
                  <a:lnTo>
                    <a:pt x="764429" y="169443"/>
                  </a:lnTo>
                  <a:lnTo>
                    <a:pt x="805108" y="189123"/>
                  </a:lnTo>
                  <a:lnTo>
                    <a:pt x="845212" y="209782"/>
                  </a:lnTo>
                  <a:lnTo>
                    <a:pt x="884725" y="231407"/>
                  </a:lnTo>
                  <a:lnTo>
                    <a:pt x="923631" y="253980"/>
                  </a:lnTo>
                  <a:lnTo>
                    <a:pt x="961916" y="277488"/>
                  </a:lnTo>
                  <a:lnTo>
                    <a:pt x="999563" y="301913"/>
                  </a:lnTo>
                  <a:lnTo>
                    <a:pt x="1036557" y="327241"/>
                  </a:lnTo>
                  <a:lnTo>
                    <a:pt x="1072883" y="353455"/>
                  </a:lnTo>
                  <a:lnTo>
                    <a:pt x="1108524" y="380541"/>
                  </a:lnTo>
                  <a:lnTo>
                    <a:pt x="1143465" y="408483"/>
                  </a:lnTo>
                  <a:lnTo>
                    <a:pt x="1177691" y="437264"/>
                  </a:lnTo>
                  <a:lnTo>
                    <a:pt x="1211186" y="466871"/>
                  </a:lnTo>
                  <a:lnTo>
                    <a:pt x="1243935" y="497286"/>
                  </a:lnTo>
                  <a:lnTo>
                    <a:pt x="1275921" y="528494"/>
                  </a:lnTo>
                  <a:lnTo>
                    <a:pt x="1307129" y="560480"/>
                  </a:lnTo>
                  <a:lnTo>
                    <a:pt x="1337544" y="593229"/>
                  </a:lnTo>
                  <a:lnTo>
                    <a:pt x="1367151" y="626724"/>
                  </a:lnTo>
                  <a:lnTo>
                    <a:pt x="1395932" y="660950"/>
                  </a:lnTo>
                  <a:lnTo>
                    <a:pt x="1423874" y="695891"/>
                  </a:lnTo>
                  <a:lnTo>
                    <a:pt x="1450960" y="731532"/>
                  </a:lnTo>
                  <a:lnTo>
                    <a:pt x="1477174" y="767858"/>
                  </a:lnTo>
                  <a:lnTo>
                    <a:pt x="1502502" y="804852"/>
                  </a:lnTo>
                  <a:lnTo>
                    <a:pt x="1526927" y="842499"/>
                  </a:lnTo>
                  <a:lnTo>
                    <a:pt x="1550435" y="880784"/>
                  </a:lnTo>
                  <a:lnTo>
                    <a:pt x="1573008" y="919690"/>
                  </a:lnTo>
                  <a:lnTo>
                    <a:pt x="1594633" y="959203"/>
                  </a:lnTo>
                  <a:lnTo>
                    <a:pt x="1615292" y="999307"/>
                  </a:lnTo>
                  <a:lnTo>
                    <a:pt x="1634972" y="1039986"/>
                  </a:lnTo>
                  <a:lnTo>
                    <a:pt x="1653655" y="1081224"/>
                  </a:lnTo>
                  <a:lnTo>
                    <a:pt x="1671326" y="1123006"/>
                  </a:lnTo>
                  <a:lnTo>
                    <a:pt x="1687971" y="1165317"/>
                  </a:lnTo>
                  <a:lnTo>
                    <a:pt x="1703573" y="1208140"/>
                  </a:lnTo>
                  <a:lnTo>
                    <a:pt x="1718116" y="1251461"/>
                  </a:lnTo>
                  <a:lnTo>
                    <a:pt x="1731586" y="1295263"/>
                  </a:lnTo>
                  <a:lnTo>
                    <a:pt x="1743966" y="1339531"/>
                  </a:lnTo>
                  <a:lnTo>
                    <a:pt x="1755241" y="1384250"/>
                  </a:lnTo>
                  <a:lnTo>
                    <a:pt x="1765395" y="1429403"/>
                  </a:lnTo>
                  <a:lnTo>
                    <a:pt x="1774413" y="1474976"/>
                  </a:lnTo>
                  <a:lnTo>
                    <a:pt x="1782280" y="1520952"/>
                  </a:lnTo>
                  <a:lnTo>
                    <a:pt x="1788978" y="1567317"/>
                  </a:lnTo>
                  <a:lnTo>
                    <a:pt x="1794494" y="1614054"/>
                  </a:lnTo>
                  <a:lnTo>
                    <a:pt x="1798811" y="1661148"/>
                  </a:lnTo>
                  <a:lnTo>
                    <a:pt x="1801914" y="1708583"/>
                  </a:lnTo>
                  <a:lnTo>
                    <a:pt x="1803788" y="1756344"/>
                  </a:lnTo>
                  <a:lnTo>
                    <a:pt x="1804416" y="1804415"/>
                  </a:lnTo>
                  <a:lnTo>
                    <a:pt x="0" y="180441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065270" y="2953004"/>
            <a:ext cx="963294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latin typeface="Arial MT"/>
                <a:cs typeface="Arial MT"/>
              </a:rPr>
              <a:t>Cus</a:t>
            </a:r>
            <a:r>
              <a:rPr sz="1700" spc="-10" dirty="0">
                <a:latin typeface="Arial MT"/>
                <a:cs typeface="Arial MT"/>
              </a:rPr>
              <a:t>t</a:t>
            </a:r>
            <a:r>
              <a:rPr sz="1700" dirty="0">
                <a:latin typeface="Arial MT"/>
                <a:cs typeface="Arial MT"/>
              </a:rPr>
              <a:t>omer</a:t>
            </a:r>
            <a:endParaRPr sz="17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848353" y="3823970"/>
            <a:ext cx="1830070" cy="1830070"/>
            <a:chOff x="3848353" y="3823970"/>
            <a:chExt cx="1830070" cy="1830070"/>
          </a:xfrm>
        </p:grpSpPr>
        <p:sp>
          <p:nvSpPr>
            <p:cNvPr id="29" name="object 29"/>
            <p:cNvSpPr/>
            <p:nvPr/>
          </p:nvSpPr>
          <p:spPr>
            <a:xfrm>
              <a:off x="3861053" y="3836670"/>
              <a:ext cx="1804670" cy="1804670"/>
            </a:xfrm>
            <a:custGeom>
              <a:avLst/>
              <a:gdLst/>
              <a:ahLst/>
              <a:cxnLst/>
              <a:rect l="l" t="t" r="r" b="b"/>
              <a:pathLst>
                <a:path w="1804670" h="1804670">
                  <a:moveTo>
                    <a:pt x="1804416" y="0"/>
                  </a:moveTo>
                  <a:lnTo>
                    <a:pt x="0" y="0"/>
                  </a:lnTo>
                  <a:lnTo>
                    <a:pt x="0" y="1804415"/>
                  </a:lnTo>
                  <a:lnTo>
                    <a:pt x="48071" y="1803788"/>
                  </a:lnTo>
                  <a:lnTo>
                    <a:pt x="95832" y="1801914"/>
                  </a:lnTo>
                  <a:lnTo>
                    <a:pt x="143267" y="1798811"/>
                  </a:lnTo>
                  <a:lnTo>
                    <a:pt x="190361" y="1794494"/>
                  </a:lnTo>
                  <a:lnTo>
                    <a:pt x="237098" y="1788978"/>
                  </a:lnTo>
                  <a:lnTo>
                    <a:pt x="283463" y="1782280"/>
                  </a:lnTo>
                  <a:lnTo>
                    <a:pt x="329439" y="1774413"/>
                  </a:lnTo>
                  <a:lnTo>
                    <a:pt x="375012" y="1765395"/>
                  </a:lnTo>
                  <a:lnTo>
                    <a:pt x="420165" y="1755241"/>
                  </a:lnTo>
                  <a:lnTo>
                    <a:pt x="464884" y="1743966"/>
                  </a:lnTo>
                  <a:lnTo>
                    <a:pt x="509152" y="1731586"/>
                  </a:lnTo>
                  <a:lnTo>
                    <a:pt x="552954" y="1718116"/>
                  </a:lnTo>
                  <a:lnTo>
                    <a:pt x="596275" y="1703573"/>
                  </a:lnTo>
                  <a:lnTo>
                    <a:pt x="639098" y="1687971"/>
                  </a:lnTo>
                  <a:lnTo>
                    <a:pt x="681409" y="1671326"/>
                  </a:lnTo>
                  <a:lnTo>
                    <a:pt x="723191" y="1653655"/>
                  </a:lnTo>
                  <a:lnTo>
                    <a:pt x="764429" y="1634972"/>
                  </a:lnTo>
                  <a:lnTo>
                    <a:pt x="805108" y="1615292"/>
                  </a:lnTo>
                  <a:lnTo>
                    <a:pt x="845212" y="1594633"/>
                  </a:lnTo>
                  <a:lnTo>
                    <a:pt x="884725" y="1573008"/>
                  </a:lnTo>
                  <a:lnTo>
                    <a:pt x="923631" y="1550435"/>
                  </a:lnTo>
                  <a:lnTo>
                    <a:pt x="961916" y="1526927"/>
                  </a:lnTo>
                  <a:lnTo>
                    <a:pt x="999563" y="1502502"/>
                  </a:lnTo>
                  <a:lnTo>
                    <a:pt x="1036557" y="1477174"/>
                  </a:lnTo>
                  <a:lnTo>
                    <a:pt x="1072883" y="1450960"/>
                  </a:lnTo>
                  <a:lnTo>
                    <a:pt x="1108524" y="1423874"/>
                  </a:lnTo>
                  <a:lnTo>
                    <a:pt x="1143465" y="1395932"/>
                  </a:lnTo>
                  <a:lnTo>
                    <a:pt x="1177691" y="1367151"/>
                  </a:lnTo>
                  <a:lnTo>
                    <a:pt x="1211186" y="1337544"/>
                  </a:lnTo>
                  <a:lnTo>
                    <a:pt x="1243935" y="1307129"/>
                  </a:lnTo>
                  <a:lnTo>
                    <a:pt x="1275921" y="1275921"/>
                  </a:lnTo>
                  <a:lnTo>
                    <a:pt x="1307129" y="1243935"/>
                  </a:lnTo>
                  <a:lnTo>
                    <a:pt x="1337544" y="1211186"/>
                  </a:lnTo>
                  <a:lnTo>
                    <a:pt x="1367151" y="1177691"/>
                  </a:lnTo>
                  <a:lnTo>
                    <a:pt x="1395932" y="1143465"/>
                  </a:lnTo>
                  <a:lnTo>
                    <a:pt x="1423874" y="1108524"/>
                  </a:lnTo>
                  <a:lnTo>
                    <a:pt x="1450960" y="1072883"/>
                  </a:lnTo>
                  <a:lnTo>
                    <a:pt x="1477174" y="1036557"/>
                  </a:lnTo>
                  <a:lnTo>
                    <a:pt x="1502502" y="999563"/>
                  </a:lnTo>
                  <a:lnTo>
                    <a:pt x="1526927" y="961916"/>
                  </a:lnTo>
                  <a:lnTo>
                    <a:pt x="1550435" y="923631"/>
                  </a:lnTo>
                  <a:lnTo>
                    <a:pt x="1573008" y="884725"/>
                  </a:lnTo>
                  <a:lnTo>
                    <a:pt x="1594633" y="845212"/>
                  </a:lnTo>
                  <a:lnTo>
                    <a:pt x="1615292" y="805108"/>
                  </a:lnTo>
                  <a:lnTo>
                    <a:pt x="1634972" y="764429"/>
                  </a:lnTo>
                  <a:lnTo>
                    <a:pt x="1653655" y="723191"/>
                  </a:lnTo>
                  <a:lnTo>
                    <a:pt x="1671326" y="681409"/>
                  </a:lnTo>
                  <a:lnTo>
                    <a:pt x="1687971" y="639098"/>
                  </a:lnTo>
                  <a:lnTo>
                    <a:pt x="1703573" y="596275"/>
                  </a:lnTo>
                  <a:lnTo>
                    <a:pt x="1718116" y="552954"/>
                  </a:lnTo>
                  <a:lnTo>
                    <a:pt x="1731586" y="509152"/>
                  </a:lnTo>
                  <a:lnTo>
                    <a:pt x="1743966" y="464884"/>
                  </a:lnTo>
                  <a:lnTo>
                    <a:pt x="1755241" y="420165"/>
                  </a:lnTo>
                  <a:lnTo>
                    <a:pt x="1765395" y="375012"/>
                  </a:lnTo>
                  <a:lnTo>
                    <a:pt x="1774413" y="329439"/>
                  </a:lnTo>
                  <a:lnTo>
                    <a:pt x="1782280" y="283463"/>
                  </a:lnTo>
                  <a:lnTo>
                    <a:pt x="1788978" y="237098"/>
                  </a:lnTo>
                  <a:lnTo>
                    <a:pt x="1794494" y="190361"/>
                  </a:lnTo>
                  <a:lnTo>
                    <a:pt x="1798811" y="143267"/>
                  </a:lnTo>
                  <a:lnTo>
                    <a:pt x="1801914" y="95832"/>
                  </a:lnTo>
                  <a:lnTo>
                    <a:pt x="1803788" y="48071"/>
                  </a:lnTo>
                  <a:lnTo>
                    <a:pt x="1804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61053" y="3836670"/>
              <a:ext cx="1804670" cy="1804670"/>
            </a:xfrm>
            <a:custGeom>
              <a:avLst/>
              <a:gdLst/>
              <a:ahLst/>
              <a:cxnLst/>
              <a:rect l="l" t="t" r="r" b="b"/>
              <a:pathLst>
                <a:path w="1804670" h="1804670">
                  <a:moveTo>
                    <a:pt x="1804416" y="0"/>
                  </a:moveTo>
                  <a:lnTo>
                    <a:pt x="1803788" y="48071"/>
                  </a:lnTo>
                  <a:lnTo>
                    <a:pt x="1801914" y="95832"/>
                  </a:lnTo>
                  <a:lnTo>
                    <a:pt x="1798811" y="143267"/>
                  </a:lnTo>
                  <a:lnTo>
                    <a:pt x="1794494" y="190361"/>
                  </a:lnTo>
                  <a:lnTo>
                    <a:pt x="1788978" y="237098"/>
                  </a:lnTo>
                  <a:lnTo>
                    <a:pt x="1782280" y="283463"/>
                  </a:lnTo>
                  <a:lnTo>
                    <a:pt x="1774413" y="329439"/>
                  </a:lnTo>
                  <a:lnTo>
                    <a:pt x="1765395" y="375012"/>
                  </a:lnTo>
                  <a:lnTo>
                    <a:pt x="1755241" y="420165"/>
                  </a:lnTo>
                  <a:lnTo>
                    <a:pt x="1743966" y="464884"/>
                  </a:lnTo>
                  <a:lnTo>
                    <a:pt x="1731586" y="509152"/>
                  </a:lnTo>
                  <a:lnTo>
                    <a:pt x="1718116" y="552954"/>
                  </a:lnTo>
                  <a:lnTo>
                    <a:pt x="1703573" y="596275"/>
                  </a:lnTo>
                  <a:lnTo>
                    <a:pt x="1687971" y="639098"/>
                  </a:lnTo>
                  <a:lnTo>
                    <a:pt x="1671326" y="681409"/>
                  </a:lnTo>
                  <a:lnTo>
                    <a:pt x="1653655" y="723191"/>
                  </a:lnTo>
                  <a:lnTo>
                    <a:pt x="1634972" y="764429"/>
                  </a:lnTo>
                  <a:lnTo>
                    <a:pt x="1615292" y="805108"/>
                  </a:lnTo>
                  <a:lnTo>
                    <a:pt x="1594633" y="845212"/>
                  </a:lnTo>
                  <a:lnTo>
                    <a:pt x="1573008" y="884725"/>
                  </a:lnTo>
                  <a:lnTo>
                    <a:pt x="1550435" y="923631"/>
                  </a:lnTo>
                  <a:lnTo>
                    <a:pt x="1526927" y="961916"/>
                  </a:lnTo>
                  <a:lnTo>
                    <a:pt x="1502502" y="999563"/>
                  </a:lnTo>
                  <a:lnTo>
                    <a:pt x="1477174" y="1036557"/>
                  </a:lnTo>
                  <a:lnTo>
                    <a:pt x="1450960" y="1072883"/>
                  </a:lnTo>
                  <a:lnTo>
                    <a:pt x="1423874" y="1108524"/>
                  </a:lnTo>
                  <a:lnTo>
                    <a:pt x="1395932" y="1143465"/>
                  </a:lnTo>
                  <a:lnTo>
                    <a:pt x="1367151" y="1177691"/>
                  </a:lnTo>
                  <a:lnTo>
                    <a:pt x="1337544" y="1211186"/>
                  </a:lnTo>
                  <a:lnTo>
                    <a:pt x="1307129" y="1243935"/>
                  </a:lnTo>
                  <a:lnTo>
                    <a:pt x="1275921" y="1275921"/>
                  </a:lnTo>
                  <a:lnTo>
                    <a:pt x="1243935" y="1307129"/>
                  </a:lnTo>
                  <a:lnTo>
                    <a:pt x="1211186" y="1337544"/>
                  </a:lnTo>
                  <a:lnTo>
                    <a:pt x="1177691" y="1367151"/>
                  </a:lnTo>
                  <a:lnTo>
                    <a:pt x="1143465" y="1395932"/>
                  </a:lnTo>
                  <a:lnTo>
                    <a:pt x="1108524" y="1423874"/>
                  </a:lnTo>
                  <a:lnTo>
                    <a:pt x="1072883" y="1450960"/>
                  </a:lnTo>
                  <a:lnTo>
                    <a:pt x="1036557" y="1477174"/>
                  </a:lnTo>
                  <a:lnTo>
                    <a:pt x="999563" y="1502502"/>
                  </a:lnTo>
                  <a:lnTo>
                    <a:pt x="961916" y="1526927"/>
                  </a:lnTo>
                  <a:lnTo>
                    <a:pt x="923631" y="1550435"/>
                  </a:lnTo>
                  <a:lnTo>
                    <a:pt x="884725" y="1573008"/>
                  </a:lnTo>
                  <a:lnTo>
                    <a:pt x="845212" y="1594633"/>
                  </a:lnTo>
                  <a:lnTo>
                    <a:pt x="805108" y="1615292"/>
                  </a:lnTo>
                  <a:lnTo>
                    <a:pt x="764429" y="1634972"/>
                  </a:lnTo>
                  <a:lnTo>
                    <a:pt x="723191" y="1653655"/>
                  </a:lnTo>
                  <a:lnTo>
                    <a:pt x="681409" y="1671326"/>
                  </a:lnTo>
                  <a:lnTo>
                    <a:pt x="639098" y="1687971"/>
                  </a:lnTo>
                  <a:lnTo>
                    <a:pt x="596275" y="1703573"/>
                  </a:lnTo>
                  <a:lnTo>
                    <a:pt x="552954" y="1718116"/>
                  </a:lnTo>
                  <a:lnTo>
                    <a:pt x="509152" y="1731586"/>
                  </a:lnTo>
                  <a:lnTo>
                    <a:pt x="464884" y="1743966"/>
                  </a:lnTo>
                  <a:lnTo>
                    <a:pt x="420165" y="1755241"/>
                  </a:lnTo>
                  <a:lnTo>
                    <a:pt x="375012" y="1765395"/>
                  </a:lnTo>
                  <a:lnTo>
                    <a:pt x="329439" y="1774413"/>
                  </a:lnTo>
                  <a:lnTo>
                    <a:pt x="283463" y="1782280"/>
                  </a:lnTo>
                  <a:lnTo>
                    <a:pt x="237098" y="1788978"/>
                  </a:lnTo>
                  <a:lnTo>
                    <a:pt x="190361" y="1794494"/>
                  </a:lnTo>
                  <a:lnTo>
                    <a:pt x="143267" y="1798811"/>
                  </a:lnTo>
                  <a:lnTo>
                    <a:pt x="95832" y="1801914"/>
                  </a:lnTo>
                  <a:lnTo>
                    <a:pt x="48071" y="1803788"/>
                  </a:lnTo>
                  <a:lnTo>
                    <a:pt x="0" y="1804415"/>
                  </a:lnTo>
                  <a:lnTo>
                    <a:pt x="0" y="0"/>
                  </a:lnTo>
                  <a:lnTo>
                    <a:pt x="1804416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104894" y="4200525"/>
            <a:ext cx="923290" cy="5080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 indent="54610">
              <a:lnSpc>
                <a:spcPts val="1750"/>
              </a:lnSpc>
              <a:spcBef>
                <a:spcPts val="400"/>
              </a:spcBef>
            </a:pPr>
            <a:r>
              <a:rPr sz="1700" dirty="0">
                <a:latin typeface="Arial MT"/>
                <a:cs typeface="Arial MT"/>
              </a:rPr>
              <a:t>Learning  &amp;</a:t>
            </a:r>
            <a:r>
              <a:rPr sz="1700" spc="-7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Growth</a:t>
            </a:r>
            <a:endParaRPr sz="17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961642" y="3823970"/>
            <a:ext cx="1830070" cy="1830070"/>
            <a:chOff x="1961642" y="3823970"/>
            <a:chExt cx="1830070" cy="1830070"/>
          </a:xfrm>
        </p:grpSpPr>
        <p:sp>
          <p:nvSpPr>
            <p:cNvPr id="33" name="object 33"/>
            <p:cNvSpPr/>
            <p:nvPr/>
          </p:nvSpPr>
          <p:spPr>
            <a:xfrm>
              <a:off x="1974342" y="3836670"/>
              <a:ext cx="1804670" cy="1804670"/>
            </a:xfrm>
            <a:custGeom>
              <a:avLst/>
              <a:gdLst/>
              <a:ahLst/>
              <a:cxnLst/>
              <a:rect l="l" t="t" r="r" b="b"/>
              <a:pathLst>
                <a:path w="1804670" h="1804670">
                  <a:moveTo>
                    <a:pt x="1804416" y="0"/>
                  </a:moveTo>
                  <a:lnTo>
                    <a:pt x="0" y="0"/>
                  </a:lnTo>
                  <a:lnTo>
                    <a:pt x="627" y="48071"/>
                  </a:lnTo>
                  <a:lnTo>
                    <a:pt x="2501" y="95832"/>
                  </a:lnTo>
                  <a:lnTo>
                    <a:pt x="5604" y="143267"/>
                  </a:lnTo>
                  <a:lnTo>
                    <a:pt x="9921" y="190361"/>
                  </a:lnTo>
                  <a:lnTo>
                    <a:pt x="15437" y="237098"/>
                  </a:lnTo>
                  <a:lnTo>
                    <a:pt x="22135" y="283463"/>
                  </a:lnTo>
                  <a:lnTo>
                    <a:pt x="30002" y="329439"/>
                  </a:lnTo>
                  <a:lnTo>
                    <a:pt x="39020" y="375012"/>
                  </a:lnTo>
                  <a:lnTo>
                    <a:pt x="49174" y="420165"/>
                  </a:lnTo>
                  <a:lnTo>
                    <a:pt x="60449" y="464884"/>
                  </a:lnTo>
                  <a:lnTo>
                    <a:pt x="72829" y="509152"/>
                  </a:lnTo>
                  <a:lnTo>
                    <a:pt x="86299" y="552954"/>
                  </a:lnTo>
                  <a:lnTo>
                    <a:pt x="100842" y="596275"/>
                  </a:lnTo>
                  <a:lnTo>
                    <a:pt x="116444" y="639098"/>
                  </a:lnTo>
                  <a:lnTo>
                    <a:pt x="133089" y="681409"/>
                  </a:lnTo>
                  <a:lnTo>
                    <a:pt x="150760" y="723191"/>
                  </a:lnTo>
                  <a:lnTo>
                    <a:pt x="169443" y="764429"/>
                  </a:lnTo>
                  <a:lnTo>
                    <a:pt x="189123" y="805108"/>
                  </a:lnTo>
                  <a:lnTo>
                    <a:pt x="209782" y="845212"/>
                  </a:lnTo>
                  <a:lnTo>
                    <a:pt x="231407" y="884725"/>
                  </a:lnTo>
                  <a:lnTo>
                    <a:pt x="253980" y="923631"/>
                  </a:lnTo>
                  <a:lnTo>
                    <a:pt x="277488" y="961916"/>
                  </a:lnTo>
                  <a:lnTo>
                    <a:pt x="301913" y="999563"/>
                  </a:lnTo>
                  <a:lnTo>
                    <a:pt x="327241" y="1036557"/>
                  </a:lnTo>
                  <a:lnTo>
                    <a:pt x="353455" y="1072883"/>
                  </a:lnTo>
                  <a:lnTo>
                    <a:pt x="380541" y="1108524"/>
                  </a:lnTo>
                  <a:lnTo>
                    <a:pt x="408483" y="1143465"/>
                  </a:lnTo>
                  <a:lnTo>
                    <a:pt x="437264" y="1177691"/>
                  </a:lnTo>
                  <a:lnTo>
                    <a:pt x="466871" y="1211186"/>
                  </a:lnTo>
                  <a:lnTo>
                    <a:pt x="497286" y="1243935"/>
                  </a:lnTo>
                  <a:lnTo>
                    <a:pt x="528494" y="1275921"/>
                  </a:lnTo>
                  <a:lnTo>
                    <a:pt x="560480" y="1307129"/>
                  </a:lnTo>
                  <a:lnTo>
                    <a:pt x="593229" y="1337544"/>
                  </a:lnTo>
                  <a:lnTo>
                    <a:pt x="626724" y="1367151"/>
                  </a:lnTo>
                  <a:lnTo>
                    <a:pt x="660950" y="1395932"/>
                  </a:lnTo>
                  <a:lnTo>
                    <a:pt x="695891" y="1423874"/>
                  </a:lnTo>
                  <a:lnTo>
                    <a:pt x="731532" y="1450960"/>
                  </a:lnTo>
                  <a:lnTo>
                    <a:pt x="767858" y="1477174"/>
                  </a:lnTo>
                  <a:lnTo>
                    <a:pt x="804852" y="1502502"/>
                  </a:lnTo>
                  <a:lnTo>
                    <a:pt x="842499" y="1526927"/>
                  </a:lnTo>
                  <a:lnTo>
                    <a:pt x="880784" y="1550435"/>
                  </a:lnTo>
                  <a:lnTo>
                    <a:pt x="919690" y="1573008"/>
                  </a:lnTo>
                  <a:lnTo>
                    <a:pt x="959203" y="1594633"/>
                  </a:lnTo>
                  <a:lnTo>
                    <a:pt x="999307" y="1615292"/>
                  </a:lnTo>
                  <a:lnTo>
                    <a:pt x="1039986" y="1634972"/>
                  </a:lnTo>
                  <a:lnTo>
                    <a:pt x="1081224" y="1653655"/>
                  </a:lnTo>
                  <a:lnTo>
                    <a:pt x="1123006" y="1671326"/>
                  </a:lnTo>
                  <a:lnTo>
                    <a:pt x="1165317" y="1687971"/>
                  </a:lnTo>
                  <a:lnTo>
                    <a:pt x="1208140" y="1703573"/>
                  </a:lnTo>
                  <a:lnTo>
                    <a:pt x="1251461" y="1718116"/>
                  </a:lnTo>
                  <a:lnTo>
                    <a:pt x="1295263" y="1731586"/>
                  </a:lnTo>
                  <a:lnTo>
                    <a:pt x="1339531" y="1743966"/>
                  </a:lnTo>
                  <a:lnTo>
                    <a:pt x="1384250" y="1755241"/>
                  </a:lnTo>
                  <a:lnTo>
                    <a:pt x="1429403" y="1765395"/>
                  </a:lnTo>
                  <a:lnTo>
                    <a:pt x="1474976" y="1774413"/>
                  </a:lnTo>
                  <a:lnTo>
                    <a:pt x="1520952" y="1782280"/>
                  </a:lnTo>
                  <a:lnTo>
                    <a:pt x="1567317" y="1788978"/>
                  </a:lnTo>
                  <a:lnTo>
                    <a:pt x="1614054" y="1794494"/>
                  </a:lnTo>
                  <a:lnTo>
                    <a:pt x="1661148" y="1798811"/>
                  </a:lnTo>
                  <a:lnTo>
                    <a:pt x="1708583" y="1801914"/>
                  </a:lnTo>
                  <a:lnTo>
                    <a:pt x="1756344" y="1803788"/>
                  </a:lnTo>
                  <a:lnTo>
                    <a:pt x="1804416" y="1804415"/>
                  </a:lnTo>
                  <a:lnTo>
                    <a:pt x="1804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974342" y="3836670"/>
              <a:ext cx="1804670" cy="1804670"/>
            </a:xfrm>
            <a:custGeom>
              <a:avLst/>
              <a:gdLst/>
              <a:ahLst/>
              <a:cxnLst/>
              <a:rect l="l" t="t" r="r" b="b"/>
              <a:pathLst>
                <a:path w="1804670" h="1804670">
                  <a:moveTo>
                    <a:pt x="1804416" y="1804415"/>
                  </a:moveTo>
                  <a:lnTo>
                    <a:pt x="1756344" y="1803788"/>
                  </a:lnTo>
                  <a:lnTo>
                    <a:pt x="1708583" y="1801914"/>
                  </a:lnTo>
                  <a:lnTo>
                    <a:pt x="1661148" y="1798811"/>
                  </a:lnTo>
                  <a:lnTo>
                    <a:pt x="1614054" y="1794494"/>
                  </a:lnTo>
                  <a:lnTo>
                    <a:pt x="1567317" y="1788978"/>
                  </a:lnTo>
                  <a:lnTo>
                    <a:pt x="1520952" y="1782280"/>
                  </a:lnTo>
                  <a:lnTo>
                    <a:pt x="1474976" y="1774413"/>
                  </a:lnTo>
                  <a:lnTo>
                    <a:pt x="1429403" y="1765395"/>
                  </a:lnTo>
                  <a:lnTo>
                    <a:pt x="1384250" y="1755241"/>
                  </a:lnTo>
                  <a:lnTo>
                    <a:pt x="1339531" y="1743966"/>
                  </a:lnTo>
                  <a:lnTo>
                    <a:pt x="1295263" y="1731586"/>
                  </a:lnTo>
                  <a:lnTo>
                    <a:pt x="1251461" y="1718116"/>
                  </a:lnTo>
                  <a:lnTo>
                    <a:pt x="1208140" y="1703573"/>
                  </a:lnTo>
                  <a:lnTo>
                    <a:pt x="1165317" y="1687971"/>
                  </a:lnTo>
                  <a:lnTo>
                    <a:pt x="1123006" y="1671326"/>
                  </a:lnTo>
                  <a:lnTo>
                    <a:pt x="1081224" y="1653655"/>
                  </a:lnTo>
                  <a:lnTo>
                    <a:pt x="1039986" y="1634972"/>
                  </a:lnTo>
                  <a:lnTo>
                    <a:pt x="999307" y="1615292"/>
                  </a:lnTo>
                  <a:lnTo>
                    <a:pt x="959203" y="1594633"/>
                  </a:lnTo>
                  <a:lnTo>
                    <a:pt x="919690" y="1573008"/>
                  </a:lnTo>
                  <a:lnTo>
                    <a:pt x="880784" y="1550435"/>
                  </a:lnTo>
                  <a:lnTo>
                    <a:pt x="842499" y="1526927"/>
                  </a:lnTo>
                  <a:lnTo>
                    <a:pt x="804852" y="1502502"/>
                  </a:lnTo>
                  <a:lnTo>
                    <a:pt x="767858" y="1477174"/>
                  </a:lnTo>
                  <a:lnTo>
                    <a:pt x="731532" y="1450960"/>
                  </a:lnTo>
                  <a:lnTo>
                    <a:pt x="695891" y="1423874"/>
                  </a:lnTo>
                  <a:lnTo>
                    <a:pt x="660950" y="1395932"/>
                  </a:lnTo>
                  <a:lnTo>
                    <a:pt x="626724" y="1367151"/>
                  </a:lnTo>
                  <a:lnTo>
                    <a:pt x="593229" y="1337544"/>
                  </a:lnTo>
                  <a:lnTo>
                    <a:pt x="560480" y="1307129"/>
                  </a:lnTo>
                  <a:lnTo>
                    <a:pt x="528494" y="1275921"/>
                  </a:lnTo>
                  <a:lnTo>
                    <a:pt x="497286" y="1243935"/>
                  </a:lnTo>
                  <a:lnTo>
                    <a:pt x="466871" y="1211186"/>
                  </a:lnTo>
                  <a:lnTo>
                    <a:pt x="437264" y="1177691"/>
                  </a:lnTo>
                  <a:lnTo>
                    <a:pt x="408483" y="1143465"/>
                  </a:lnTo>
                  <a:lnTo>
                    <a:pt x="380541" y="1108524"/>
                  </a:lnTo>
                  <a:lnTo>
                    <a:pt x="353455" y="1072883"/>
                  </a:lnTo>
                  <a:lnTo>
                    <a:pt x="327241" y="1036557"/>
                  </a:lnTo>
                  <a:lnTo>
                    <a:pt x="301913" y="999563"/>
                  </a:lnTo>
                  <a:lnTo>
                    <a:pt x="277488" y="961916"/>
                  </a:lnTo>
                  <a:lnTo>
                    <a:pt x="253980" y="923631"/>
                  </a:lnTo>
                  <a:lnTo>
                    <a:pt x="231407" y="884725"/>
                  </a:lnTo>
                  <a:lnTo>
                    <a:pt x="209782" y="845212"/>
                  </a:lnTo>
                  <a:lnTo>
                    <a:pt x="189123" y="805108"/>
                  </a:lnTo>
                  <a:lnTo>
                    <a:pt x="169443" y="764429"/>
                  </a:lnTo>
                  <a:lnTo>
                    <a:pt x="150760" y="723191"/>
                  </a:lnTo>
                  <a:lnTo>
                    <a:pt x="133089" y="681409"/>
                  </a:lnTo>
                  <a:lnTo>
                    <a:pt x="116444" y="639098"/>
                  </a:lnTo>
                  <a:lnTo>
                    <a:pt x="100842" y="596275"/>
                  </a:lnTo>
                  <a:lnTo>
                    <a:pt x="86299" y="552954"/>
                  </a:lnTo>
                  <a:lnTo>
                    <a:pt x="72829" y="509152"/>
                  </a:lnTo>
                  <a:lnTo>
                    <a:pt x="60449" y="464884"/>
                  </a:lnTo>
                  <a:lnTo>
                    <a:pt x="49174" y="420165"/>
                  </a:lnTo>
                  <a:lnTo>
                    <a:pt x="39020" y="375012"/>
                  </a:lnTo>
                  <a:lnTo>
                    <a:pt x="30002" y="329439"/>
                  </a:lnTo>
                  <a:lnTo>
                    <a:pt x="22135" y="283463"/>
                  </a:lnTo>
                  <a:lnTo>
                    <a:pt x="15437" y="237098"/>
                  </a:lnTo>
                  <a:lnTo>
                    <a:pt x="9921" y="190361"/>
                  </a:lnTo>
                  <a:lnTo>
                    <a:pt x="5604" y="143267"/>
                  </a:lnTo>
                  <a:lnTo>
                    <a:pt x="2501" y="95832"/>
                  </a:lnTo>
                  <a:lnTo>
                    <a:pt x="627" y="48071"/>
                  </a:lnTo>
                  <a:lnTo>
                    <a:pt x="0" y="0"/>
                  </a:lnTo>
                  <a:lnTo>
                    <a:pt x="1804416" y="0"/>
                  </a:lnTo>
                  <a:lnTo>
                    <a:pt x="1804416" y="180441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610104" y="4200525"/>
            <a:ext cx="1035685" cy="5080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1750"/>
              </a:lnSpc>
              <a:spcBef>
                <a:spcPts val="400"/>
              </a:spcBef>
            </a:pPr>
            <a:r>
              <a:rPr sz="1700" spc="-5" dirty="0">
                <a:latin typeface="Arial MT"/>
                <a:cs typeface="Arial MT"/>
              </a:rPr>
              <a:t>Internal </a:t>
            </a:r>
            <a:r>
              <a:rPr sz="1700" dirty="0">
                <a:latin typeface="Arial MT"/>
                <a:cs typeface="Arial MT"/>
              </a:rPr>
              <a:t> Processes</a:t>
            </a:r>
            <a:endParaRPr sz="17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519551" y="3446398"/>
            <a:ext cx="594995" cy="262890"/>
            <a:chOff x="3519551" y="3446398"/>
            <a:chExt cx="594995" cy="262890"/>
          </a:xfrm>
        </p:grpSpPr>
        <p:sp>
          <p:nvSpPr>
            <p:cNvPr id="37" name="object 37"/>
            <p:cNvSpPr/>
            <p:nvPr/>
          </p:nvSpPr>
          <p:spPr>
            <a:xfrm>
              <a:off x="3532251" y="3459098"/>
              <a:ext cx="569595" cy="237490"/>
            </a:xfrm>
            <a:custGeom>
              <a:avLst/>
              <a:gdLst/>
              <a:ahLst/>
              <a:cxnLst/>
              <a:rect l="l" t="t" r="r" b="b"/>
              <a:pathLst>
                <a:path w="569595" h="237489">
                  <a:moveTo>
                    <a:pt x="276987" y="0"/>
                  </a:moveTo>
                  <a:lnTo>
                    <a:pt x="227182" y="3825"/>
                  </a:lnTo>
                  <a:lnTo>
                    <a:pt x="180313" y="14853"/>
                  </a:lnTo>
                  <a:lnTo>
                    <a:pt x="137160" y="32413"/>
                  </a:lnTo>
                  <a:lnTo>
                    <a:pt x="98503" y="55834"/>
                  </a:lnTo>
                  <a:lnTo>
                    <a:pt x="65124" y="84444"/>
                  </a:lnTo>
                  <a:lnTo>
                    <a:pt x="37803" y="117573"/>
                  </a:lnTo>
                  <a:lnTo>
                    <a:pt x="17322" y="154550"/>
                  </a:lnTo>
                  <a:lnTo>
                    <a:pt x="4460" y="194704"/>
                  </a:lnTo>
                  <a:lnTo>
                    <a:pt x="0" y="237362"/>
                  </a:lnTo>
                  <a:lnTo>
                    <a:pt x="67818" y="237362"/>
                  </a:lnTo>
                  <a:lnTo>
                    <a:pt x="75753" y="191109"/>
                  </a:lnTo>
                  <a:lnTo>
                    <a:pt x="98440" y="149082"/>
                  </a:lnTo>
                  <a:lnTo>
                    <a:pt x="134201" y="113508"/>
                  </a:lnTo>
                  <a:lnTo>
                    <a:pt x="181356" y="86613"/>
                  </a:lnTo>
                  <a:lnTo>
                    <a:pt x="226537" y="72824"/>
                  </a:lnTo>
                  <a:lnTo>
                    <a:pt x="272890" y="67848"/>
                  </a:lnTo>
                  <a:lnTo>
                    <a:pt x="318722" y="71245"/>
                  </a:lnTo>
                  <a:lnTo>
                    <a:pt x="362344" y="82575"/>
                  </a:lnTo>
                  <a:lnTo>
                    <a:pt x="402065" y="101398"/>
                  </a:lnTo>
                  <a:lnTo>
                    <a:pt x="436195" y="127275"/>
                  </a:lnTo>
                  <a:lnTo>
                    <a:pt x="463041" y="159765"/>
                  </a:lnTo>
                  <a:lnTo>
                    <a:pt x="433959" y="159765"/>
                  </a:lnTo>
                  <a:lnTo>
                    <a:pt x="520064" y="237362"/>
                  </a:lnTo>
                  <a:lnTo>
                    <a:pt x="569595" y="159765"/>
                  </a:lnTo>
                  <a:lnTo>
                    <a:pt x="538734" y="159765"/>
                  </a:lnTo>
                  <a:lnTo>
                    <a:pt x="518316" y="120804"/>
                  </a:lnTo>
                  <a:lnTo>
                    <a:pt x="490674" y="86271"/>
                  </a:lnTo>
                  <a:lnTo>
                    <a:pt x="456747" y="56736"/>
                  </a:lnTo>
                  <a:lnTo>
                    <a:pt x="417476" y="32770"/>
                  </a:lnTo>
                  <a:lnTo>
                    <a:pt x="373798" y="14945"/>
                  </a:lnTo>
                  <a:lnTo>
                    <a:pt x="326655" y="3831"/>
                  </a:lnTo>
                  <a:lnTo>
                    <a:pt x="276987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32251" y="3459098"/>
              <a:ext cx="569595" cy="237490"/>
            </a:xfrm>
            <a:custGeom>
              <a:avLst/>
              <a:gdLst/>
              <a:ahLst/>
              <a:cxnLst/>
              <a:rect l="l" t="t" r="r" b="b"/>
              <a:pathLst>
                <a:path w="569595" h="237489">
                  <a:moveTo>
                    <a:pt x="0" y="237362"/>
                  </a:moveTo>
                  <a:lnTo>
                    <a:pt x="4460" y="194704"/>
                  </a:lnTo>
                  <a:lnTo>
                    <a:pt x="17322" y="154550"/>
                  </a:lnTo>
                  <a:lnTo>
                    <a:pt x="37803" y="117573"/>
                  </a:lnTo>
                  <a:lnTo>
                    <a:pt x="65124" y="84444"/>
                  </a:lnTo>
                  <a:lnTo>
                    <a:pt x="98503" y="55834"/>
                  </a:lnTo>
                  <a:lnTo>
                    <a:pt x="137160" y="32413"/>
                  </a:lnTo>
                  <a:lnTo>
                    <a:pt x="180313" y="14853"/>
                  </a:lnTo>
                  <a:lnTo>
                    <a:pt x="227182" y="3825"/>
                  </a:lnTo>
                  <a:lnTo>
                    <a:pt x="276987" y="0"/>
                  </a:lnTo>
                  <a:lnTo>
                    <a:pt x="326655" y="3831"/>
                  </a:lnTo>
                  <a:lnTo>
                    <a:pt x="373798" y="14945"/>
                  </a:lnTo>
                  <a:lnTo>
                    <a:pt x="417476" y="32770"/>
                  </a:lnTo>
                  <a:lnTo>
                    <a:pt x="456747" y="56736"/>
                  </a:lnTo>
                  <a:lnTo>
                    <a:pt x="490674" y="86271"/>
                  </a:lnTo>
                  <a:lnTo>
                    <a:pt x="518316" y="120804"/>
                  </a:lnTo>
                  <a:lnTo>
                    <a:pt x="538734" y="159765"/>
                  </a:lnTo>
                  <a:lnTo>
                    <a:pt x="569595" y="159765"/>
                  </a:lnTo>
                  <a:lnTo>
                    <a:pt x="520064" y="237362"/>
                  </a:lnTo>
                  <a:lnTo>
                    <a:pt x="433959" y="159765"/>
                  </a:lnTo>
                  <a:lnTo>
                    <a:pt x="463041" y="159765"/>
                  </a:lnTo>
                  <a:lnTo>
                    <a:pt x="436195" y="127275"/>
                  </a:lnTo>
                  <a:lnTo>
                    <a:pt x="402065" y="101398"/>
                  </a:lnTo>
                  <a:lnTo>
                    <a:pt x="362344" y="82575"/>
                  </a:lnTo>
                  <a:lnTo>
                    <a:pt x="318722" y="71245"/>
                  </a:lnTo>
                  <a:lnTo>
                    <a:pt x="272890" y="67848"/>
                  </a:lnTo>
                  <a:lnTo>
                    <a:pt x="226537" y="72824"/>
                  </a:lnTo>
                  <a:lnTo>
                    <a:pt x="181356" y="86613"/>
                  </a:lnTo>
                  <a:lnTo>
                    <a:pt x="134201" y="113508"/>
                  </a:lnTo>
                  <a:lnTo>
                    <a:pt x="98440" y="149082"/>
                  </a:lnTo>
                  <a:lnTo>
                    <a:pt x="75753" y="191109"/>
                  </a:lnTo>
                  <a:lnTo>
                    <a:pt x="67818" y="237362"/>
                  </a:lnTo>
                  <a:lnTo>
                    <a:pt x="0" y="23736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3514597" y="3886453"/>
            <a:ext cx="594995" cy="262890"/>
            <a:chOff x="3514597" y="3886453"/>
            <a:chExt cx="594995" cy="262890"/>
          </a:xfrm>
        </p:grpSpPr>
        <p:sp>
          <p:nvSpPr>
            <p:cNvPr id="40" name="object 40"/>
            <p:cNvSpPr/>
            <p:nvPr/>
          </p:nvSpPr>
          <p:spPr>
            <a:xfrm>
              <a:off x="3527297" y="3899153"/>
              <a:ext cx="569595" cy="237490"/>
            </a:xfrm>
            <a:custGeom>
              <a:avLst/>
              <a:gdLst/>
              <a:ahLst/>
              <a:cxnLst/>
              <a:rect l="l" t="t" r="r" b="b"/>
              <a:pathLst>
                <a:path w="569595" h="237489">
                  <a:moveTo>
                    <a:pt x="569594" y="0"/>
                  </a:moveTo>
                  <a:lnTo>
                    <a:pt x="501776" y="0"/>
                  </a:lnTo>
                  <a:lnTo>
                    <a:pt x="493841" y="46253"/>
                  </a:lnTo>
                  <a:lnTo>
                    <a:pt x="471154" y="88280"/>
                  </a:lnTo>
                  <a:lnTo>
                    <a:pt x="435393" y="123854"/>
                  </a:lnTo>
                  <a:lnTo>
                    <a:pt x="388238" y="150749"/>
                  </a:lnTo>
                  <a:lnTo>
                    <a:pt x="343057" y="164538"/>
                  </a:lnTo>
                  <a:lnTo>
                    <a:pt x="296704" y="169514"/>
                  </a:lnTo>
                  <a:lnTo>
                    <a:pt x="250872" y="166117"/>
                  </a:lnTo>
                  <a:lnTo>
                    <a:pt x="207250" y="154787"/>
                  </a:lnTo>
                  <a:lnTo>
                    <a:pt x="167529" y="135964"/>
                  </a:lnTo>
                  <a:lnTo>
                    <a:pt x="133399" y="110087"/>
                  </a:lnTo>
                  <a:lnTo>
                    <a:pt x="106552" y="77597"/>
                  </a:lnTo>
                  <a:lnTo>
                    <a:pt x="135636" y="77597"/>
                  </a:lnTo>
                  <a:lnTo>
                    <a:pt x="49529" y="0"/>
                  </a:lnTo>
                  <a:lnTo>
                    <a:pt x="0" y="77597"/>
                  </a:lnTo>
                  <a:lnTo>
                    <a:pt x="30861" y="77597"/>
                  </a:lnTo>
                  <a:lnTo>
                    <a:pt x="51278" y="116558"/>
                  </a:lnTo>
                  <a:lnTo>
                    <a:pt x="78920" y="151091"/>
                  </a:lnTo>
                  <a:lnTo>
                    <a:pt x="112847" y="180626"/>
                  </a:lnTo>
                  <a:lnTo>
                    <a:pt x="152118" y="204592"/>
                  </a:lnTo>
                  <a:lnTo>
                    <a:pt x="195796" y="222417"/>
                  </a:lnTo>
                  <a:lnTo>
                    <a:pt x="242939" y="233531"/>
                  </a:lnTo>
                  <a:lnTo>
                    <a:pt x="292607" y="237363"/>
                  </a:lnTo>
                  <a:lnTo>
                    <a:pt x="342412" y="233537"/>
                  </a:lnTo>
                  <a:lnTo>
                    <a:pt x="389281" y="222509"/>
                  </a:lnTo>
                  <a:lnTo>
                    <a:pt x="432434" y="204949"/>
                  </a:lnTo>
                  <a:lnTo>
                    <a:pt x="471091" y="181528"/>
                  </a:lnTo>
                  <a:lnTo>
                    <a:pt x="504470" y="152918"/>
                  </a:lnTo>
                  <a:lnTo>
                    <a:pt x="531791" y="119789"/>
                  </a:lnTo>
                  <a:lnTo>
                    <a:pt x="552272" y="82812"/>
                  </a:lnTo>
                  <a:lnTo>
                    <a:pt x="565134" y="42658"/>
                  </a:lnTo>
                  <a:lnTo>
                    <a:pt x="569594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527297" y="3899153"/>
              <a:ext cx="569595" cy="237490"/>
            </a:xfrm>
            <a:custGeom>
              <a:avLst/>
              <a:gdLst/>
              <a:ahLst/>
              <a:cxnLst/>
              <a:rect l="l" t="t" r="r" b="b"/>
              <a:pathLst>
                <a:path w="569595" h="237489">
                  <a:moveTo>
                    <a:pt x="569594" y="0"/>
                  </a:moveTo>
                  <a:lnTo>
                    <a:pt x="565134" y="42658"/>
                  </a:lnTo>
                  <a:lnTo>
                    <a:pt x="552272" y="82812"/>
                  </a:lnTo>
                  <a:lnTo>
                    <a:pt x="531791" y="119789"/>
                  </a:lnTo>
                  <a:lnTo>
                    <a:pt x="504470" y="152918"/>
                  </a:lnTo>
                  <a:lnTo>
                    <a:pt x="471091" y="181528"/>
                  </a:lnTo>
                  <a:lnTo>
                    <a:pt x="432434" y="204949"/>
                  </a:lnTo>
                  <a:lnTo>
                    <a:pt x="389281" y="222509"/>
                  </a:lnTo>
                  <a:lnTo>
                    <a:pt x="342412" y="233537"/>
                  </a:lnTo>
                  <a:lnTo>
                    <a:pt x="292607" y="237363"/>
                  </a:lnTo>
                  <a:lnTo>
                    <a:pt x="242939" y="233531"/>
                  </a:lnTo>
                  <a:lnTo>
                    <a:pt x="195796" y="222417"/>
                  </a:lnTo>
                  <a:lnTo>
                    <a:pt x="152118" y="204592"/>
                  </a:lnTo>
                  <a:lnTo>
                    <a:pt x="112847" y="180626"/>
                  </a:lnTo>
                  <a:lnTo>
                    <a:pt x="78920" y="151091"/>
                  </a:lnTo>
                  <a:lnTo>
                    <a:pt x="51278" y="116558"/>
                  </a:lnTo>
                  <a:lnTo>
                    <a:pt x="30861" y="77597"/>
                  </a:lnTo>
                  <a:lnTo>
                    <a:pt x="0" y="77597"/>
                  </a:lnTo>
                  <a:lnTo>
                    <a:pt x="49529" y="0"/>
                  </a:lnTo>
                  <a:lnTo>
                    <a:pt x="135636" y="77597"/>
                  </a:lnTo>
                  <a:lnTo>
                    <a:pt x="106552" y="77597"/>
                  </a:lnTo>
                  <a:lnTo>
                    <a:pt x="133399" y="110087"/>
                  </a:lnTo>
                  <a:lnTo>
                    <a:pt x="167529" y="135964"/>
                  </a:lnTo>
                  <a:lnTo>
                    <a:pt x="207250" y="154787"/>
                  </a:lnTo>
                  <a:lnTo>
                    <a:pt x="250872" y="166117"/>
                  </a:lnTo>
                  <a:lnTo>
                    <a:pt x="296704" y="169514"/>
                  </a:lnTo>
                  <a:lnTo>
                    <a:pt x="343057" y="164538"/>
                  </a:lnTo>
                  <a:lnTo>
                    <a:pt x="388238" y="150749"/>
                  </a:lnTo>
                  <a:lnTo>
                    <a:pt x="435393" y="123854"/>
                  </a:lnTo>
                  <a:lnTo>
                    <a:pt x="471154" y="88280"/>
                  </a:lnTo>
                  <a:lnTo>
                    <a:pt x="493841" y="46253"/>
                  </a:lnTo>
                  <a:lnTo>
                    <a:pt x="501776" y="0"/>
                  </a:lnTo>
                  <a:lnTo>
                    <a:pt x="569594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032497" y="1661922"/>
            <a:ext cx="4753610" cy="1199515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1440" marR="636270">
              <a:lnSpc>
                <a:spcPct val="100000"/>
              </a:lnSpc>
              <a:spcBef>
                <a:spcPts val="290"/>
              </a:spcBef>
            </a:pPr>
            <a:r>
              <a:rPr sz="2400" spc="-5" dirty="0">
                <a:latin typeface="Arial MT"/>
                <a:cs typeface="Arial MT"/>
              </a:rPr>
              <a:t>How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does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this</a:t>
            </a:r>
            <a:r>
              <a:rPr sz="2400" spc="-5" dirty="0">
                <a:latin typeface="Arial MT"/>
                <a:cs typeface="Arial MT"/>
              </a:rPr>
              <a:t> help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measure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performance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against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strategic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goals?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39178" y="3067938"/>
            <a:ext cx="4580255" cy="3042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6512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 MT"/>
                <a:cs typeface="Arial MT"/>
              </a:rPr>
              <a:t>Organizations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often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fixate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on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single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measure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of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performance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2250">
              <a:latin typeface="Arial MT"/>
              <a:cs typeface="Arial MT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 MT"/>
                <a:cs typeface="Arial MT"/>
              </a:rPr>
              <a:t>The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balanced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scorecard </a:t>
            </a:r>
            <a:r>
              <a:rPr sz="2200" spc="-5" dirty="0">
                <a:latin typeface="Arial MT"/>
                <a:cs typeface="Arial MT"/>
              </a:rPr>
              <a:t>suggests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what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the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key indicators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should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be, </a:t>
            </a:r>
            <a:r>
              <a:rPr sz="2200" spc="-6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provides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method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for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identifying </a:t>
            </a:r>
            <a:r>
              <a:rPr sz="2200" dirty="0">
                <a:latin typeface="Arial MT"/>
                <a:cs typeface="Arial MT"/>
              </a:rPr>
              <a:t>specific </a:t>
            </a:r>
            <a:r>
              <a:rPr sz="2200" spc="-5" dirty="0">
                <a:latin typeface="Arial MT"/>
                <a:cs typeface="Arial MT"/>
              </a:rPr>
              <a:t>measures and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goals,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translated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from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particular </a:t>
            </a:r>
            <a:r>
              <a:rPr sz="2200" spc="-60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unit’s </a:t>
            </a:r>
            <a:r>
              <a:rPr sz="2200" spc="-5" dirty="0">
                <a:latin typeface="Arial MT"/>
                <a:cs typeface="Arial MT"/>
              </a:rPr>
              <a:t>vision or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strategy.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13CBB7AD-FD47-7A57-C9D5-33E9C47885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</a:t>
            </a:r>
            <a:r>
              <a:rPr lang="en-US" spc="-25" dirty="0"/>
              <a:t> </a:t>
            </a:r>
            <a:r>
              <a:rPr lang="en-US" dirty="0"/>
              <a:t>Strategy</a:t>
            </a:r>
            <a:r>
              <a:rPr lang="en-US" spc="-35" dirty="0"/>
              <a:t> </a:t>
            </a:r>
            <a:r>
              <a:rPr lang="en-US" dirty="0"/>
              <a:t>to</a:t>
            </a:r>
            <a:r>
              <a:rPr lang="en-US" spc="-10" dirty="0"/>
              <a:t> </a:t>
            </a:r>
            <a:r>
              <a:rPr lang="en-US" dirty="0"/>
              <a:t>Performance</a:t>
            </a:r>
            <a:r>
              <a:rPr lang="en-US" spc="-40" dirty="0"/>
              <a:t> </a:t>
            </a:r>
            <a:r>
              <a:rPr lang="en-US" dirty="0"/>
              <a:t>Measures</a:t>
            </a:r>
            <a:endParaRPr lang="en-CA" dirty="0"/>
          </a:p>
        </p:txBody>
      </p:sp>
      <p:sp>
        <p:nvSpPr>
          <p:cNvPr id="3" name="object 3"/>
          <p:cNvSpPr txBox="1"/>
          <p:nvPr/>
        </p:nvSpPr>
        <p:spPr>
          <a:xfrm>
            <a:off x="414019" y="810514"/>
            <a:ext cx="11442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measures</a:t>
            </a:r>
            <a:r>
              <a:rPr sz="18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8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lag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indicators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summarize</a:t>
            </a:r>
            <a:r>
              <a:rPr sz="18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past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actions.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Non-financial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measures </a:t>
            </a:r>
            <a:r>
              <a:rPr sz="1800" b="1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leading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indicators of future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performance.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1647" y="1633490"/>
            <a:ext cx="11788140" cy="4660900"/>
            <a:chOff x="231647" y="1633490"/>
            <a:chExt cx="11788140" cy="46609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647" y="1633490"/>
              <a:ext cx="5326616" cy="46606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1556" y="1988820"/>
              <a:ext cx="6428232" cy="319582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720846" y="5602985"/>
            <a:ext cx="6225540" cy="462280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10"/>
              </a:spcBef>
            </a:pPr>
            <a:r>
              <a:rPr sz="2400" spc="-5" dirty="0">
                <a:latin typeface="Arial MT"/>
                <a:cs typeface="Arial MT"/>
              </a:rPr>
              <a:t>Should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 </a:t>
            </a:r>
            <a:r>
              <a:rPr sz="2400" spc="-5" dirty="0">
                <a:latin typeface="Arial MT"/>
                <a:cs typeface="Arial MT"/>
              </a:rPr>
              <a:t>measures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easily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attainable?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1E973-9E2C-49AC-B7D9-5F9BA0713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335361" y="-71735"/>
            <a:ext cx="9601067" cy="506016"/>
          </a:xfrm>
        </p:spPr>
        <p:txBody>
          <a:bodyPr numCol="1">
            <a:norm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 Motivation 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06538-5765-12E6-5B1E-647D2B296622}"/>
              </a:ext>
            </a:extLst>
          </p:cNvPr>
          <p:cNvSpPr txBox="1"/>
          <p:nvPr/>
        </p:nvSpPr>
        <p:spPr>
          <a:xfrm>
            <a:off x="4871864" y="620688"/>
            <a:ext cx="7164451" cy="461665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Childrens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-Aid foundation has strategic priorities</a:t>
            </a:r>
          </a:p>
        </p:txBody>
      </p:sp>
      <p:pic>
        <p:nvPicPr>
          <p:cNvPr id="4" name="Picture 3" descr="A blue screen with white text&#10;&#10;Description automatically generated">
            <a:extLst>
              <a:ext uri="{FF2B5EF4-FFF2-40B4-BE49-F238E27FC236}">
                <a16:creationId xmlns:a16="http://schemas.microsoft.com/office/drawing/2014/main" id="{B092E45E-86EE-A5A2-4AF0-5B3C1436B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340768"/>
            <a:ext cx="7992888" cy="499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1E973-9E2C-49AC-B7D9-5F9BA0713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335361" y="-71735"/>
            <a:ext cx="9601067" cy="506016"/>
          </a:xfrm>
        </p:spPr>
        <p:txBody>
          <a:bodyPr numCol="1">
            <a:norm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 Motivation 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4F317-1C1B-44D9-F2B8-7A0C1E2EAC11}"/>
              </a:ext>
            </a:extLst>
          </p:cNvPr>
          <p:cNvSpPr txBox="1"/>
          <p:nvPr/>
        </p:nvSpPr>
        <p:spPr>
          <a:xfrm>
            <a:off x="458597" y="1450260"/>
            <a:ext cx="407650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“How do you ensure business strategic objectives are being achieved? It's all about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tracking and measuring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As they say, if you can measure it, you can improve it. To actually measure and track business objectives, you'll need the right KPIs.”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Cascade Strategy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06538-5765-12E6-5B1E-647D2B296622}"/>
              </a:ext>
            </a:extLst>
          </p:cNvPr>
          <p:cNvSpPr txBox="1"/>
          <p:nvPr/>
        </p:nvSpPr>
        <p:spPr>
          <a:xfrm>
            <a:off x="4871864" y="620688"/>
            <a:ext cx="7164451" cy="830997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Childrens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-Aid Society of Toronto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Strategic Plan – 2023 - 2025</a:t>
            </a:r>
          </a:p>
        </p:txBody>
      </p:sp>
      <p:pic>
        <p:nvPicPr>
          <p:cNvPr id="4" name="Picture 3" descr="A screenshot of a strategy plan&#10;&#10;AI-generated content may be incorrect.">
            <a:extLst>
              <a:ext uri="{FF2B5EF4-FFF2-40B4-BE49-F238E27FC236}">
                <a16:creationId xmlns:a16="http://schemas.microsoft.com/office/drawing/2014/main" id="{54874310-5D83-91A9-6F6B-58C5064F6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3702"/>
            <a:ext cx="432048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12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1E973-9E2C-49AC-B7D9-5F9BA0713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335361" y="-71735"/>
            <a:ext cx="9601067" cy="506016"/>
          </a:xfrm>
        </p:spPr>
        <p:txBody>
          <a:bodyPr numCol="1">
            <a:norm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 Motivation 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4F317-1C1B-44D9-F2B8-7A0C1E2EAC11}"/>
              </a:ext>
            </a:extLst>
          </p:cNvPr>
          <p:cNvSpPr txBox="1"/>
          <p:nvPr/>
        </p:nvSpPr>
        <p:spPr>
          <a:xfrm>
            <a:off x="458597" y="1450260"/>
            <a:ext cx="40765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Taken from the Children’s-Aid Society of Toronto   Strategic Plan 2023-2025 </a:t>
            </a:r>
          </a:p>
        </p:txBody>
      </p:sp>
      <p:pic>
        <p:nvPicPr>
          <p:cNvPr id="6" name="Picture 5" descr="A white text on a blue background&#10;&#10;AI-generated content may be incorrect.">
            <a:extLst>
              <a:ext uri="{FF2B5EF4-FFF2-40B4-BE49-F238E27FC236}">
                <a16:creationId xmlns:a16="http://schemas.microsoft.com/office/drawing/2014/main" id="{02A6B17F-64C4-D54C-6429-D27F359C9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1196752"/>
            <a:ext cx="5261066" cy="4464496"/>
          </a:xfrm>
          <a:prstGeom prst="rect">
            <a:avLst/>
          </a:prstGeom>
        </p:spPr>
      </p:pic>
      <p:pic>
        <p:nvPicPr>
          <p:cNvPr id="8" name="Picture 7" descr="A close-up of a label&#10;&#10;AI-generated content may be incorrect.">
            <a:extLst>
              <a:ext uri="{FF2B5EF4-FFF2-40B4-BE49-F238E27FC236}">
                <a16:creationId xmlns:a16="http://schemas.microsoft.com/office/drawing/2014/main" id="{DE635010-84AC-4A1A-ABCD-AC0F62AB6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4207412"/>
            <a:ext cx="2954301" cy="102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50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1E973-9E2C-49AC-B7D9-5F9BA0713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335361" y="-71735"/>
            <a:ext cx="9601067" cy="506016"/>
          </a:xfrm>
        </p:spPr>
        <p:txBody>
          <a:bodyPr numCol="1">
            <a:norm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 Motivation </a:t>
            </a:r>
            <a:r>
              <a:rPr lang="en-US" dirty="0"/>
              <a:t> </a:t>
            </a:r>
          </a:p>
        </p:txBody>
      </p:sp>
      <p:pic>
        <p:nvPicPr>
          <p:cNvPr id="4" name="Picture 3" descr="A blue and white poster with text&#10;&#10;AI-generated content may be incorrect.">
            <a:extLst>
              <a:ext uri="{FF2B5EF4-FFF2-40B4-BE49-F238E27FC236}">
                <a16:creationId xmlns:a16="http://schemas.microsoft.com/office/drawing/2014/main" id="{FBFA9146-281B-FAB3-833B-F0AFA65C3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7" y="692696"/>
            <a:ext cx="4896004" cy="49109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 descr="A green and white document&#10;&#10;AI-generated content may be incorrect.">
            <a:extLst>
              <a:ext uri="{FF2B5EF4-FFF2-40B4-BE49-F238E27FC236}">
                <a16:creationId xmlns:a16="http://schemas.microsoft.com/office/drawing/2014/main" id="{0F5BFBBE-10EC-C5BE-142F-A18D8396C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692696"/>
            <a:ext cx="4608512" cy="52021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 descr="A close-up of a label&#10;&#10;AI-generated content may be incorrect.">
            <a:extLst>
              <a:ext uri="{FF2B5EF4-FFF2-40B4-BE49-F238E27FC236}">
                <a16:creationId xmlns:a16="http://schemas.microsoft.com/office/drawing/2014/main" id="{12702EAB-2FAC-3E7E-EF0F-B16F9EE0A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5654410"/>
            <a:ext cx="2954301" cy="102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84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1E973-9E2C-49AC-B7D9-5F9BA0713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335361" y="-71735"/>
            <a:ext cx="9601067" cy="506016"/>
          </a:xfrm>
        </p:spPr>
        <p:txBody>
          <a:bodyPr numCol="1">
            <a:norm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 Motivation </a:t>
            </a:r>
            <a:r>
              <a:rPr lang="en-US" dirty="0"/>
              <a:t> </a:t>
            </a:r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00491ED6-5E6D-AFDA-8187-75015FC0D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4" y="822029"/>
            <a:ext cx="4080452" cy="47316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close-up of a label&#10;&#10;AI-generated content may be incorrect.">
            <a:extLst>
              <a:ext uri="{FF2B5EF4-FFF2-40B4-BE49-F238E27FC236}">
                <a16:creationId xmlns:a16="http://schemas.microsoft.com/office/drawing/2014/main" id="{B32AD1F4-F963-0607-D21F-3A212FFB63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5719583"/>
            <a:ext cx="2954301" cy="1021788"/>
          </a:xfrm>
          <a:prstGeom prst="rect">
            <a:avLst/>
          </a:prstGeom>
        </p:spPr>
      </p:pic>
      <p:pic>
        <p:nvPicPr>
          <p:cNvPr id="11" name="Picture 10" descr="A purple and white informational chart&#10;&#10;AI-generated content may be incorrect.">
            <a:extLst>
              <a:ext uri="{FF2B5EF4-FFF2-40B4-BE49-F238E27FC236}">
                <a16:creationId xmlns:a16="http://schemas.microsoft.com/office/drawing/2014/main" id="{8AE1BDF9-2BAC-A11F-B423-F387545B7F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794522"/>
            <a:ext cx="4256247" cy="47316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0727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1E973-9E2C-49AC-B7D9-5F9BA0713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335361" y="-71735"/>
            <a:ext cx="9601067" cy="506016"/>
          </a:xfrm>
        </p:spPr>
        <p:txBody>
          <a:bodyPr numCol="1">
            <a:norm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 Motivation </a:t>
            </a:r>
            <a:r>
              <a:rPr lang="en-US" dirty="0"/>
              <a:t> </a:t>
            </a:r>
          </a:p>
        </p:txBody>
      </p:sp>
      <p:pic>
        <p:nvPicPr>
          <p:cNvPr id="6" name="Picture 5" descr="A close-up of a document&#10;&#10;AI-generated content may be incorrect.">
            <a:extLst>
              <a:ext uri="{FF2B5EF4-FFF2-40B4-BE49-F238E27FC236}">
                <a16:creationId xmlns:a16="http://schemas.microsoft.com/office/drawing/2014/main" id="{60ED1E1C-CD6A-D934-8733-E59AB178C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908720"/>
            <a:ext cx="4248472" cy="49004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 descr="A green and white poster with text&#10;&#10;AI-generated content may be incorrect.">
            <a:extLst>
              <a:ext uri="{FF2B5EF4-FFF2-40B4-BE49-F238E27FC236}">
                <a16:creationId xmlns:a16="http://schemas.microsoft.com/office/drawing/2014/main" id="{2D23FE4D-4E15-9700-9B28-1EA8AA842B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908720"/>
            <a:ext cx="4176464" cy="47569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 descr="A close-up of a label&#10;&#10;AI-generated content may be incorrect.">
            <a:extLst>
              <a:ext uri="{FF2B5EF4-FFF2-40B4-BE49-F238E27FC236}">
                <a16:creationId xmlns:a16="http://schemas.microsoft.com/office/drawing/2014/main" id="{5EAC30A1-0B40-C48B-85CD-BE8E6A8D7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5836212"/>
            <a:ext cx="2954301" cy="102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56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1E973-9E2C-49AC-B7D9-5F9BA0713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DB38-6350-4CC9-AB0E-B9078CE1CE4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335361" y="-71735"/>
            <a:ext cx="9601067" cy="506016"/>
          </a:xfrm>
        </p:spPr>
        <p:txBody>
          <a:bodyPr numCol="1">
            <a:norm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 Motivation </a:t>
            </a:r>
            <a:r>
              <a:rPr lang="en-US" dirty="0"/>
              <a:t> </a:t>
            </a:r>
          </a:p>
        </p:txBody>
      </p:sp>
      <p:pic>
        <p:nvPicPr>
          <p:cNvPr id="4" name="Picture 3" descr="A close-up of a chart&#10;&#10;AI-generated content may be incorrect.">
            <a:extLst>
              <a:ext uri="{FF2B5EF4-FFF2-40B4-BE49-F238E27FC236}">
                <a16:creationId xmlns:a16="http://schemas.microsoft.com/office/drawing/2014/main" id="{1426C319-AB9B-D4F8-DECF-C70540802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908720"/>
            <a:ext cx="4248472" cy="51359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close-up of a label&#10;&#10;AI-generated content may be incorrect.">
            <a:extLst>
              <a:ext uri="{FF2B5EF4-FFF2-40B4-BE49-F238E27FC236}">
                <a16:creationId xmlns:a16="http://schemas.microsoft.com/office/drawing/2014/main" id="{90C5DCB4-CD52-2558-D1DC-12D441C70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5645232"/>
            <a:ext cx="2954301" cy="102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58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</a:rPr>
              <a:t>IN</a:t>
            </a:r>
            <a:r>
              <a:rPr sz="3600" spc="-15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CLASS</a:t>
            </a:r>
            <a:r>
              <a:rPr sz="3600" spc="-10" dirty="0">
                <a:solidFill>
                  <a:srgbClr val="FFFFFF"/>
                </a:solidFill>
              </a:rPr>
              <a:t> EXAMPLE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58190" y="2654045"/>
            <a:ext cx="498983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600" b="1" dirty="0">
                <a:solidFill>
                  <a:srgbClr val="FFFFFF"/>
                </a:solidFill>
                <a:latin typeface="Arial"/>
                <a:cs typeface="Arial"/>
              </a:rPr>
              <a:t>Performance Measures</a:t>
            </a:r>
            <a:endParaRPr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1028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do we Need Control?</a:t>
            </a:r>
            <a:endParaRPr lang="en-CA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24625"/>
            <a:ext cx="479425" cy="217488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07368" y="1124744"/>
            <a:ext cx="6330053" cy="49808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en-CA" dirty="0"/>
          </a:p>
          <a:p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A principal-agent problem arises when there is a conflict of interest between the agent and the principal.</a:t>
            </a:r>
          </a:p>
          <a:p>
            <a:endParaRPr lang="en-CA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•The problem exists when the agent optimizes for themselves, as opposed to what’s best for the firm</a:t>
            </a:r>
          </a:p>
          <a:p>
            <a:endParaRPr lang="en-CA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•Shareholders vs. Employees</a:t>
            </a:r>
          </a:p>
          <a:p>
            <a:pPr lvl="1"/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•Superiors and Subordinates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SzPct val="79166"/>
              <a:buChar char="•"/>
              <a:tabLst>
                <a:tab pos="469900" algn="l"/>
              </a:tabLst>
            </a:pPr>
            <a:endParaRPr sz="2400" dirty="0">
              <a:latin typeface="Arial MT"/>
              <a:cs typeface="Arial MT"/>
            </a:endParaRPr>
          </a:p>
        </p:txBody>
      </p:sp>
      <p:pic>
        <p:nvPicPr>
          <p:cNvPr id="11" name="Picture 10" descr="A diagram of a company&#10;&#10;AI-generated content may be incorrect.">
            <a:extLst>
              <a:ext uri="{FF2B5EF4-FFF2-40B4-BE49-F238E27FC236}">
                <a16:creationId xmlns:a16="http://schemas.microsoft.com/office/drawing/2014/main" id="{EDCD99F4-963D-2BBC-E35B-2590D931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1068281"/>
            <a:ext cx="3789688" cy="488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8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6F989-30C7-9B2C-9B7C-A362216BB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DDB6ED7E-48FF-4DDA-BE32-1075D94F5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351" y="116629"/>
            <a:ext cx="9601067" cy="506016"/>
          </a:xfrm>
        </p:spPr>
        <p:txBody>
          <a:bodyPr/>
          <a:lstStyle/>
          <a:p>
            <a:r>
              <a:rPr lang="en-CA" dirty="0"/>
              <a:t>Any Questions?</a:t>
            </a:r>
            <a:endParaRPr lang="en-US" sz="1800" dirty="0"/>
          </a:p>
          <a:p>
            <a:endParaRPr lang="en-CA" dirty="0"/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70E3F86C-C2BA-7728-C49B-7B059BF0EA1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794917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Management Control Process</a:t>
            </a:r>
            <a:endParaRPr lang="en-CA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24625"/>
            <a:ext cx="479425" cy="217488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35360" y="464568"/>
            <a:ext cx="11017223" cy="4721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en-CA" dirty="0"/>
          </a:p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All managers other than the CEO are both superiors and subordinates:</a:t>
            </a:r>
          </a:p>
          <a:p>
            <a:pPr lvl="1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•they supervise the people in their own units,</a:t>
            </a:r>
          </a:p>
          <a:p>
            <a:pPr lvl="1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•and they are supervised by the managers to whom they report</a:t>
            </a:r>
          </a:p>
          <a:p>
            <a:pPr lvl="1"/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•The CEO</a:t>
            </a:r>
          </a:p>
          <a:p>
            <a:pPr lvl="1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•(or, in some organizations, a team of senior managers)</a:t>
            </a:r>
          </a:p>
          <a:p>
            <a:pPr lvl="1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•decides on the overall strategies that will enable the organization to meet its goals.</a:t>
            </a:r>
          </a:p>
          <a:p>
            <a:pPr lvl="1"/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•Subject to the approval of the CEO,</a:t>
            </a:r>
          </a:p>
          <a:p>
            <a:pPr lvl="1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•the various </a:t>
            </a:r>
            <a:r>
              <a:rPr lang="en-CA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business unit managers 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formulate additional strategies that will enable their respective units to further these goals.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7040" y="5589240"/>
            <a:ext cx="11297920" cy="777136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  <a:tabLst>
                <a:tab pos="3018790" algn="l"/>
              </a:tabLst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The management control process is the process by which managers at all levels ensure that the people they supervise implement their intended strategies 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B65871-2857-28DE-C220-A8F17E22B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552" y="1235659"/>
            <a:ext cx="2245064" cy="12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34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are Management Control Systems?</a:t>
            </a:r>
            <a:endParaRPr lang="en-CA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24625"/>
            <a:ext cx="479425" cy="217488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983432" y="910528"/>
            <a:ext cx="9577064" cy="39959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en-CA" dirty="0"/>
          </a:p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The methods put in place to make sure the actual company performance is on track with company goals. </a:t>
            </a:r>
          </a:p>
          <a:p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•Organization, policies, and procedures that influence the behavior of organizational resources to implement organizational strategies</a:t>
            </a:r>
          </a:p>
          <a:p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•Once organizations reach a certain size, it becomes difficult for senior staff and other leading managers to give detailed instructions on how to perform each and every task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788160" algn="l"/>
              </a:tabLst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3635AB-C87F-2D85-FFA6-F96BC653E0B6}"/>
              </a:ext>
            </a:extLst>
          </p:cNvPr>
          <p:cNvSpPr txBox="1"/>
          <p:nvPr/>
        </p:nvSpPr>
        <p:spPr>
          <a:xfrm>
            <a:off x="983432" y="5385990"/>
            <a:ext cx="9073008" cy="83099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An effective control system ensures that activities are completed in ways that lead to the attainment of the organization’s goals. </a:t>
            </a:r>
          </a:p>
        </p:txBody>
      </p:sp>
    </p:spTree>
    <p:extLst>
      <p:ext uri="{BB962C8B-B14F-4D97-AF65-F5344CB8AC3E}">
        <p14:creationId xmlns:p14="http://schemas.microsoft.com/office/powerpoint/2010/main" val="170270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Management Control Process</a:t>
            </a:r>
            <a:endParaRPr lang="en-CA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24625"/>
            <a:ext cx="479425" cy="217488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450DFC53-AC84-4F55-3BF3-9D3CE7432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193458"/>
            <a:ext cx="10330607" cy="468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71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9669" y="980728"/>
            <a:ext cx="6738460" cy="5196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Companies divide their business into subunits</a:t>
            </a:r>
          </a:p>
          <a:p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•Decentralization is the dispersion of decision-making authority among individuals at lower levels of the organization. </a:t>
            </a:r>
          </a:p>
          <a:p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•Responsibility, accounting is a management control system based on the principles of delegating and locating responsibility</a:t>
            </a:r>
          </a:p>
          <a:p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•It assigns “decision rights” to sub-units and provides information to evaluate each manager on what they have primary control over. 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sz="24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0624CB4-58E8-3F0D-C539-B9359AB915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Responsibility Accounting </a:t>
            </a:r>
          </a:p>
        </p:txBody>
      </p:sp>
      <p:pic>
        <p:nvPicPr>
          <p:cNvPr id="10" name="Picture 9" descr="A diagram of a board of directors&#10;&#10;AI-generated content may be incorrect.">
            <a:extLst>
              <a:ext uri="{FF2B5EF4-FFF2-40B4-BE49-F238E27FC236}">
                <a16:creationId xmlns:a16="http://schemas.microsoft.com/office/drawing/2014/main" id="{A8998F24-D963-6521-AEA9-655A8D008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1196752"/>
            <a:ext cx="5040560" cy="39604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8F05D-A18C-B4A7-1462-9E9C94D88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E3517E6-28B7-A1B6-E481-E73DB7F6E082}"/>
              </a:ext>
            </a:extLst>
          </p:cNvPr>
          <p:cNvSpPr txBox="1"/>
          <p:nvPr/>
        </p:nvSpPr>
        <p:spPr>
          <a:xfrm>
            <a:off x="538471" y="1412776"/>
            <a:ext cx="5586331" cy="37189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Decisions at multiple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More 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Faster 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Authority is disturbed</a:t>
            </a:r>
          </a:p>
          <a:p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sz="2400" dirty="0">
              <a:latin typeface="Arial MT"/>
              <a:cs typeface="Arial M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B29C35C-83DA-813C-73A2-DA0AD6C4FCFA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B1E190C-8002-87FC-A2A6-963D5EF6BC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Decentralization in Organizations</a:t>
            </a:r>
          </a:p>
        </p:txBody>
      </p:sp>
      <p:pic>
        <p:nvPicPr>
          <p:cNvPr id="1026" name="Picture 2" descr="Decentralization, a widely ...">
            <a:extLst>
              <a:ext uri="{FF2B5EF4-FFF2-40B4-BE49-F238E27FC236}">
                <a16:creationId xmlns:a16="http://schemas.microsoft.com/office/drawing/2014/main" id="{06F4BF0F-A453-EB9B-5279-E7F91E490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772816"/>
            <a:ext cx="3937653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769811"/>
      </p:ext>
    </p:extLst>
  </p:cSld>
  <p:clrMapOvr>
    <a:masterClrMapping/>
  </p:clrMapOvr>
</p:sld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theme1.xml><?xml version="1.0" encoding="utf-8"?>
<a:theme xmlns:a="http://schemas.openxmlformats.org/drawingml/2006/main" name="Rotman Pi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otman Cy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otman Dark Te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Rotman Blu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Rotman Or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Rotman Gre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Rotman Gol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_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C29625CE8F2445A33C4944AD902EE6" ma:contentTypeVersion="18" ma:contentTypeDescription="Create a new document." ma:contentTypeScope="" ma:versionID="2ba906667caed82590a3b6d7b3da7513">
  <xsd:schema xmlns:xsd="http://www.w3.org/2001/XMLSchema" xmlns:xs="http://www.w3.org/2001/XMLSchema" xmlns:p="http://schemas.microsoft.com/office/2006/metadata/properties" xmlns:ns3="c18c8954-ab2f-4275-a5d7-b9aa33856ba2" xmlns:ns4="7e677d30-5ff7-4313-a396-6d249a69ab27" targetNamespace="http://schemas.microsoft.com/office/2006/metadata/properties" ma:root="true" ma:fieldsID="85ab7bee49a667cd25923cf2338d3e94" ns3:_="" ns4:_="">
    <xsd:import namespace="c18c8954-ab2f-4275-a5d7-b9aa33856ba2"/>
    <xsd:import namespace="7e677d30-5ff7-4313-a396-6d249a69ab2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8c8954-ab2f-4275-a5d7-b9aa33856b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677d30-5ff7-4313-a396-6d249a69ab2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18c8954-ab2f-4275-a5d7-b9aa33856ba2" xsi:nil="true"/>
  </documentManagement>
</p:properties>
</file>

<file path=customXml/itemProps1.xml><?xml version="1.0" encoding="utf-8"?>
<ds:datastoreItem xmlns:ds="http://schemas.openxmlformats.org/officeDocument/2006/customXml" ds:itemID="{57CF0919-26FB-4AF4-98AE-101D7BAB38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AC9AE6-CD88-486C-8B5C-3155BF730A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8c8954-ab2f-4275-a5d7-b9aa33856ba2"/>
    <ds:schemaRef ds:uri="7e677d30-5ff7-4313-a396-6d249a69ab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103E23-3D7C-4E39-9DD5-75683B020A9E}">
  <ds:schemaRefs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7e677d30-5ff7-4313-a396-6d249a69ab27"/>
    <ds:schemaRef ds:uri="http://schemas.openxmlformats.org/package/2006/metadata/core-properties"/>
    <ds:schemaRef ds:uri="http://schemas.microsoft.com/office/infopath/2007/PartnerControls"/>
    <ds:schemaRef ds:uri="c18c8954-ab2f-4275-a5d7-b9aa33856ba2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78aac226-2f03-4b4d-9037-b46d56c55210}" enabled="0" method="" siteId="{78aac226-2f03-4b4d-9037-b46d56c5521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12769</TotalTime>
  <Words>1908</Words>
  <Application>Microsoft Office PowerPoint</Application>
  <PresentationFormat>Widescreen</PresentationFormat>
  <Paragraphs>351</Paragraphs>
  <Slides>40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9" baseType="lpstr">
      <vt:lpstr>Arial MT</vt:lpstr>
      <vt:lpstr>Cambria</vt:lpstr>
      <vt:lpstr>Arial</vt:lpstr>
      <vt:lpstr>Rockwell</vt:lpstr>
      <vt:lpstr>Calibri</vt:lpstr>
      <vt:lpstr>Helvetica</vt:lpstr>
      <vt:lpstr>Arial</vt:lpstr>
      <vt:lpstr>Wingdings</vt:lpstr>
      <vt:lpstr>Wingdings 2</vt:lpstr>
      <vt:lpstr>Times New Roman</vt:lpstr>
      <vt:lpstr>Rotman Pink</vt:lpstr>
      <vt:lpstr>Rotman Cyan</vt:lpstr>
      <vt:lpstr>Rotman Dark Teal</vt:lpstr>
      <vt:lpstr>Rotman Blue</vt:lpstr>
      <vt:lpstr>Rotman Orange</vt:lpstr>
      <vt:lpstr>Rotman Grey</vt:lpstr>
      <vt:lpstr>Rotman Gold</vt:lpstr>
      <vt:lpstr>2_Foundry</vt:lpstr>
      <vt:lpstr>Worksheet</vt:lpstr>
      <vt:lpstr>    RSM222 Management Accounting 1  Class 12: Reporting for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Measurement</vt:lpstr>
      <vt:lpstr>PowerPoint Presentation</vt:lpstr>
      <vt:lpstr>PowerPoint Presentation</vt:lpstr>
      <vt:lpstr>PowerPoint Presentation</vt:lpstr>
      <vt:lpstr>PowerPoint Presentation</vt:lpstr>
      <vt:lpstr>Financial  Measures of 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CLASS 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Graham Huber</dc:creator>
  <cp:lastModifiedBy>Elisa Zuliani</cp:lastModifiedBy>
  <cp:revision>211</cp:revision>
  <cp:lastPrinted>2025-11-18T05:19:17Z</cp:lastPrinted>
  <dcterms:created xsi:type="dcterms:W3CDTF">2013-07-26T14:57:40Z</dcterms:created>
  <dcterms:modified xsi:type="dcterms:W3CDTF">2025-11-25T14:57:19Z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0x01010089C29625CE8F2445A33C4944AD902EE6</vt:lpwstr>
  </property>
</Properties>
</file>